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95" r:id="rId2"/>
    <p:sldId id="285" r:id="rId3"/>
    <p:sldId id="284" r:id="rId4"/>
    <p:sldId id="279" r:id="rId5"/>
    <p:sldId id="286" r:id="rId6"/>
    <p:sldId id="287" r:id="rId7"/>
    <p:sldId id="299" r:id="rId8"/>
    <p:sldId id="298" r:id="rId9"/>
    <p:sldId id="288" r:id="rId10"/>
    <p:sldId id="290" r:id="rId11"/>
    <p:sldId id="291" r:id="rId12"/>
    <p:sldId id="292" r:id="rId13"/>
    <p:sldId id="294" r:id="rId14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F59"/>
    <a:srgbClr val="80DFE5"/>
    <a:srgbClr val="FED563"/>
    <a:srgbClr val="CCEDFE"/>
    <a:srgbClr val="9BC7CA"/>
    <a:srgbClr val="C6E07F"/>
    <a:srgbClr val="F6704D"/>
    <a:srgbClr val="00122A"/>
    <a:srgbClr val="F27B41"/>
    <a:srgbClr val="B6D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>
        <p:guide orient="horz" pos="216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6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212F1F-5D53-4D12-A9EA-12365C4F1B4B}" type="datetimeFigureOut">
              <a:rPr lang="pl-PL"/>
              <a:pPr>
                <a:defRPr/>
              </a:pPr>
              <a:t>2017-01-16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C7CB75-327E-4FB0-B9FB-8923FFA9AD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78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równoramienny 3"/>
          <p:cNvSpPr/>
          <p:nvPr/>
        </p:nvSpPr>
        <p:spPr>
          <a:xfrm rot="10800000">
            <a:off x="4043363" y="2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5" name="Trójkąt równoramienny 4"/>
          <p:cNvSpPr/>
          <p:nvPr/>
        </p:nvSpPr>
        <p:spPr>
          <a:xfrm>
            <a:off x="4043363" y="6143627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6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676" y="1158877"/>
            <a:ext cx="164465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85749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428628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035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bg>
      <p:bgPr>
        <a:solidFill>
          <a:srgbClr val="000C2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t.wieczorek\Desktop\UOkik grafiki\trojk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1900238"/>
            <a:ext cx="17494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y 4"/>
          <p:cNvCxnSpPr/>
          <p:nvPr/>
        </p:nvCxnSpPr>
        <p:spPr>
          <a:xfrm flipH="1">
            <a:off x="-28574" y="2"/>
            <a:ext cx="9172575" cy="2786063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0" y="3214690"/>
            <a:ext cx="9144000" cy="3633787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ójkąt równoramienny 6"/>
          <p:cNvSpPr/>
          <p:nvPr/>
        </p:nvSpPr>
        <p:spPr>
          <a:xfrm rot="1859527">
            <a:off x="8593138" y="2813052"/>
            <a:ext cx="857250" cy="714375"/>
          </a:xfrm>
          <a:prstGeom prst="triangle">
            <a:avLst/>
          </a:prstGeom>
          <a:solidFill>
            <a:srgbClr val="0014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57555" y="1785928"/>
            <a:ext cx="5072098" cy="2786083"/>
          </a:xfrm>
        </p:spPr>
        <p:txBody>
          <a:bodyPr anchor="ctr"/>
          <a:lstStyle>
            <a:lvl1pPr algn="ctr">
              <a:buNone/>
              <a:defRPr>
                <a:solidFill>
                  <a:srgbClr val="00142C"/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9718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ytuł i zawartość">
    <p:bg>
      <p:bgPr>
        <a:solidFill>
          <a:srgbClr val="2E3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 hasCustomPrompt="1"/>
          </p:nvPr>
        </p:nvSpPr>
        <p:spPr>
          <a:xfrm>
            <a:off x="2339753" y="6419678"/>
            <a:ext cx="6192688" cy="384954"/>
          </a:xfrm>
        </p:spPr>
        <p:txBody>
          <a:bodyPr anchor="ctr">
            <a:noAutofit/>
          </a:bodyPr>
          <a:lstStyle>
            <a:lvl1pPr marL="0" indent="0" algn="l">
              <a:buNone/>
              <a:defRPr lang="pl-PL" sz="10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Zgłoś nielegalne porozumienie. Tel. 22 55 60 555, fax. 22 82 61 033, e-mail: leniency@uokik.gov.pl</a:t>
            </a:r>
          </a:p>
        </p:txBody>
      </p:sp>
    </p:spTree>
    <p:extLst>
      <p:ext uri="{BB962C8B-B14F-4D97-AF65-F5344CB8AC3E}">
        <p14:creationId xmlns:p14="http://schemas.microsoft.com/office/powerpoint/2010/main" val="294924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ytuł i zawartość">
    <p:bg>
      <p:bgPr>
        <a:solidFill>
          <a:srgbClr val="C6E0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 hasCustomPrompt="1"/>
          </p:nvPr>
        </p:nvSpPr>
        <p:spPr>
          <a:xfrm>
            <a:off x="2339753" y="6419678"/>
            <a:ext cx="6192688" cy="384954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dirty="0" smtClean="0"/>
              <a:t>Zgłoś nielegalne porozumienie. Tel. 22 55 60 555, fax. 22 82 61 033, e-mail: leniency@uokik.gov.pl</a:t>
            </a:r>
          </a:p>
        </p:txBody>
      </p:sp>
    </p:spTree>
    <p:extLst>
      <p:ext uri="{BB962C8B-B14F-4D97-AF65-F5344CB8AC3E}">
        <p14:creationId xmlns:p14="http://schemas.microsoft.com/office/powerpoint/2010/main" val="412309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ytuł i zawartość">
    <p:bg>
      <p:bgPr>
        <a:solidFill>
          <a:srgbClr val="9BC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Y:\01 webowy\uokik\16.03.2011\Stop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3728" y="980728"/>
            <a:ext cx="6408713" cy="5184576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Symbol zastępczy tekstu 2"/>
          <p:cNvSpPr>
            <a:spLocks noGrp="1"/>
          </p:cNvSpPr>
          <p:nvPr>
            <p:ph type="body" idx="14" hasCustomPrompt="1"/>
          </p:nvPr>
        </p:nvSpPr>
        <p:spPr>
          <a:xfrm>
            <a:off x="2339753" y="6419678"/>
            <a:ext cx="6192688" cy="384954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dirty="0" smtClean="0"/>
              <a:t>Zgłoś nielegalne porozumienie. Tel. 22 55 60 555, fax. 22 82 61 033, e-mail: leniency@uokik.gov.pl</a:t>
            </a:r>
          </a:p>
        </p:txBody>
      </p:sp>
    </p:spTree>
    <p:extLst>
      <p:ext uri="{BB962C8B-B14F-4D97-AF65-F5344CB8AC3E}">
        <p14:creationId xmlns:p14="http://schemas.microsoft.com/office/powerpoint/2010/main" val="186888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 z paskiem bocznym">
    <p:bg>
      <p:bgPr>
        <a:solidFill>
          <a:srgbClr val="000C2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4138" y="-19050"/>
            <a:ext cx="338137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Y:\01 webowy\uokik\16.03.2011\Naglowe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9" y="-25400"/>
            <a:ext cx="6786562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Y:\01 webowy\uokik\16.03.2011\Sto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1438" y="6315077"/>
            <a:ext cx="921543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Y:\01 webowy\uokik\16.03.2011\logo_biale_P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6429377"/>
            <a:ext cx="8572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Łącznik prosty 9"/>
          <p:cNvCxnSpPr/>
          <p:nvPr/>
        </p:nvCxnSpPr>
        <p:spPr>
          <a:xfrm rot="16200000" flipH="1">
            <a:off x="1000126" y="71438"/>
            <a:ext cx="1000125" cy="571500"/>
          </a:xfrm>
          <a:prstGeom prst="line">
            <a:avLst/>
          </a:prstGeom>
          <a:ln>
            <a:solidFill>
              <a:srgbClr val="C5A90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rójkąt równoramienny 10"/>
          <p:cNvSpPr/>
          <p:nvPr/>
        </p:nvSpPr>
        <p:spPr>
          <a:xfrm rot="10800000">
            <a:off x="1143001" y="1938338"/>
            <a:ext cx="714375" cy="584200"/>
          </a:xfrm>
          <a:prstGeom prst="triangle">
            <a:avLst/>
          </a:prstGeom>
          <a:noFill/>
          <a:ln w="12700">
            <a:solidFill>
              <a:srgbClr val="CCAE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707905" y="1124744"/>
            <a:ext cx="4824536" cy="5040560"/>
          </a:xfrm>
        </p:spPr>
        <p:txBody>
          <a:bodyPr/>
          <a:lstStyle>
            <a:lvl1pPr marL="385763" indent="-385763">
              <a:buClr>
                <a:srgbClr val="C5A904"/>
              </a:buClr>
              <a:buFont typeface="+mj-lt"/>
              <a:buAutoNum type="arabicPeriod"/>
              <a:defRPr sz="1950">
                <a:solidFill>
                  <a:srgbClr val="00142C"/>
                </a:solidFill>
              </a:defRPr>
            </a:lvl1pPr>
            <a:lvl2pPr marL="728663" indent="-385763">
              <a:buClr>
                <a:srgbClr val="C5A904"/>
              </a:buClr>
              <a:buFont typeface="+mj-lt"/>
              <a:buAutoNum type="alphaLcPeriod"/>
              <a:defRPr sz="1800">
                <a:solidFill>
                  <a:srgbClr val="5F5F5F"/>
                </a:solidFill>
              </a:defRPr>
            </a:lvl2pPr>
            <a:lvl3pPr marL="857250" indent="-171450">
              <a:buClr>
                <a:srgbClr val="C5A904"/>
              </a:buClr>
              <a:buFont typeface="Trebuchet MS" pitchFamily="34" charset="0"/>
              <a:buChar char="&gt;"/>
              <a:defRPr>
                <a:solidFill>
                  <a:srgbClr val="5F5F5F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tekstu 2"/>
          <p:cNvSpPr>
            <a:spLocks noGrp="1"/>
          </p:cNvSpPr>
          <p:nvPr>
            <p:ph type="body" idx="13"/>
          </p:nvPr>
        </p:nvSpPr>
        <p:spPr>
          <a:xfrm>
            <a:off x="2555915" y="128118"/>
            <a:ext cx="5688493" cy="564578"/>
          </a:xfrm>
        </p:spPr>
        <p:txBody>
          <a:bodyPr>
            <a:noAutofit/>
          </a:bodyPr>
          <a:lstStyle>
            <a:lvl1pPr marL="0" indent="0" algn="l">
              <a:buNone/>
              <a:defRPr lang="pl-PL" sz="1350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>
            <a:noAutofit/>
          </a:bodyPr>
          <a:lstStyle>
            <a:lvl1pPr marL="0" indent="0" algn="l">
              <a:buNone/>
              <a:defRPr lang="pl-PL" sz="975" b="0" i="0" u="none" strike="noStrike" baseline="0" smtClean="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7994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tatnia stro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ójkąt równoramienny 4"/>
          <p:cNvSpPr/>
          <p:nvPr/>
        </p:nvSpPr>
        <p:spPr>
          <a:xfrm>
            <a:off x="4043363" y="6143627"/>
            <a:ext cx="1057275" cy="714375"/>
          </a:xfrm>
          <a:prstGeom prst="triangle">
            <a:avLst/>
          </a:prstGeom>
          <a:solidFill>
            <a:srgbClr val="C5A9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568576" y="5500688"/>
            <a:ext cx="40068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dirty="0" err="1">
                <a:solidFill>
                  <a:srgbClr val="FFFFFF"/>
                </a:solidFill>
                <a:latin typeface="Trebuchet MS"/>
              </a:rPr>
              <a:t>www.uokik.gov.pl</a:t>
            </a:r>
            <a:endParaRPr lang="pl-PL" sz="1800" dirty="0">
              <a:solidFill>
                <a:srgbClr val="FFFFFF"/>
              </a:solidFill>
              <a:latin typeface="Trebuchet M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2000" y="1714496"/>
            <a:ext cx="5040000" cy="1143000"/>
          </a:xfrm>
        </p:spPr>
        <p:txBody>
          <a:bodyPr/>
          <a:lstStyle>
            <a:lvl1pPr algn="ctr">
              <a:defRPr lang="pl-PL" sz="2250" b="0" i="0" u="none" strike="noStrike" baseline="0" smtClean="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15" name="Symbol zastępczy tekstu 2"/>
          <p:cNvSpPr>
            <a:spLocks noGrp="1"/>
          </p:cNvSpPr>
          <p:nvPr>
            <p:ph type="body" idx="11"/>
          </p:nvPr>
        </p:nvSpPr>
        <p:spPr>
          <a:xfrm>
            <a:off x="2052000" y="3143248"/>
            <a:ext cx="5040000" cy="428628"/>
          </a:xfrm>
        </p:spPr>
        <p:txBody>
          <a:bodyPr/>
          <a:lstStyle>
            <a:lvl1pPr marL="0" indent="0" algn="ctr">
              <a:buNone/>
              <a:defRPr sz="1500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idx="12"/>
          </p:nvPr>
        </p:nvSpPr>
        <p:spPr>
          <a:xfrm>
            <a:off x="2052000" y="3571876"/>
            <a:ext cx="5040000" cy="857256"/>
          </a:xfrm>
        </p:spPr>
        <p:txBody>
          <a:bodyPr>
            <a:normAutofit/>
          </a:bodyPr>
          <a:lstStyle>
            <a:lvl1pPr marL="0" indent="0" algn="ctr">
              <a:buNone/>
              <a:defRPr lang="pl-PL" sz="975" b="0" i="0" u="none" strike="noStrike" baseline="0" smtClean="0"/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</p:spTree>
    <p:extLst>
      <p:ext uri="{BB962C8B-B14F-4D97-AF65-F5344CB8AC3E}">
        <p14:creationId xmlns:p14="http://schemas.microsoft.com/office/powerpoint/2010/main" val="69037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C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4EC3F506-3904-4060-A0AB-43EA3B1ECD6B}" type="datetimeFigureOut">
              <a:rPr lang="pl-PL" smtClean="0">
                <a:solidFill>
                  <a:srgbClr val="00122A">
                    <a:tint val="75000"/>
                  </a:srgbClr>
                </a:solidFill>
              </a:rPr>
              <a:pPr/>
              <a:t>2017-01-16</a:t>
            </a:fld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EFC8FF2-1D1D-4FFB-AA3E-2E593EDE27F6}" type="slidenum">
              <a:rPr lang="pl-PL" smtClean="0">
                <a:solidFill>
                  <a:srgbClr val="00122A">
                    <a:tint val="75000"/>
                  </a:srgbClr>
                </a:solidFill>
              </a:rPr>
              <a:pPr/>
              <a:t>‹#›</a:t>
            </a:fld>
            <a:endParaRPr lang="pl-PL">
              <a:solidFill>
                <a:srgbClr val="00122A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83" r:id="rId4"/>
    <p:sldLayoutId id="2147483684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Trebuchet MS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/>
          <a:lstStyle/>
          <a:p>
            <a:r>
              <a:rPr lang="pl-PL" sz="3200" dirty="0" smtClean="0"/>
              <a:t>Przedsiębiorco, </a:t>
            </a:r>
            <a:br>
              <a:rPr lang="pl-PL" sz="3200" dirty="0" smtClean="0"/>
            </a:br>
            <a:r>
              <a:rPr lang="pl-PL" sz="3200" dirty="0" smtClean="0"/>
              <a:t>zgłoś nielegalne porozumienie!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22 55 60 555</a:t>
            </a:r>
            <a:br>
              <a:rPr lang="pl-PL" dirty="0" smtClean="0"/>
            </a:br>
            <a:r>
              <a:rPr lang="pl-PL" dirty="0" smtClean="0"/>
              <a:t>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65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tekstu 2"/>
          <p:cNvSpPr>
            <a:spLocks noGrp="1"/>
          </p:cNvSpPr>
          <p:nvPr>
            <p:ph type="body" idx="13"/>
          </p:nvPr>
        </p:nvSpPr>
        <p:spPr>
          <a:xfrm>
            <a:off x="2556273" y="857250"/>
            <a:ext cx="5687615" cy="637505"/>
          </a:xfrm>
        </p:spPr>
        <p:txBody>
          <a:bodyPr/>
          <a:lstStyle/>
          <a:p>
            <a:pPr algn="ctr" eaLnBrk="1" hangingPunct="1"/>
            <a:r>
              <a:rPr lang="pl-PL" sz="2400" b="1" dirty="0"/>
              <a:t>Interwencja UOKiK</a:t>
            </a:r>
            <a:endParaRPr sz="2400" b="1" dirty="0"/>
          </a:p>
        </p:txBody>
      </p:sp>
      <p:sp>
        <p:nvSpPr>
          <p:cNvPr id="20482" name="Symbol zastępczy tekstu 3"/>
          <p:cNvSpPr>
            <a:spLocks noGrp="1"/>
          </p:cNvSpPr>
          <p:nvPr>
            <p:ph type="body" idx="14"/>
          </p:nvPr>
        </p:nvSpPr>
        <p:spPr>
          <a:xfrm>
            <a:off x="763470" y="3164773"/>
            <a:ext cx="7727422" cy="26651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przedsiębiorców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, którzy zawarli porozumienie;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produkty 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lub usługi, których dotyczy porozumienie;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terytorium 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objęte porozumieniem;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cel 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porozumienia;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okoliczności 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zawarcia porozumienia; okoliczności i sposób funkcjonowania porozumienia, czas trwania porozumienia;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rolę 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poszczególnych przedsiębiorców uczestniczących w porozumieniu;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600" dirty="0" smtClean="0">
                <a:solidFill>
                  <a:srgbClr val="FED563"/>
                </a:solidFill>
                <a:latin typeface="Calibri Light" panose="020F0302020204030204" pitchFamily="34" charset="0"/>
              </a:rPr>
              <a:t>imiona</a:t>
            </a:r>
            <a:r>
              <a:rPr lang="pl-PL" sz="1600" dirty="0">
                <a:solidFill>
                  <a:srgbClr val="FED563"/>
                </a:solidFill>
                <a:latin typeface="Calibri Light" panose="020F0302020204030204" pitchFamily="34" charset="0"/>
              </a:rPr>
              <a:t>, nazwiska i stanowiska służbowe osób pełniących w porozumieniu znacząca rolę wraz z jej opisem, informację czy wniosek został złożony również do organów ochrony konkurencji państw członkowskich UE lub do Komisji Europejskiej.</a:t>
            </a:r>
          </a:p>
        </p:txBody>
      </p:sp>
      <p:sp>
        <p:nvSpPr>
          <p:cNvPr id="2" name="Prostokąt 1"/>
          <p:cNvSpPr/>
          <p:nvPr/>
        </p:nvSpPr>
        <p:spPr>
          <a:xfrm>
            <a:off x="-355601" y="-126190"/>
            <a:ext cx="9635067" cy="3174190"/>
          </a:xfrm>
          <a:prstGeom prst="rect">
            <a:avLst/>
          </a:prstGeom>
          <a:solidFill>
            <a:srgbClr val="FED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63470" y="326676"/>
            <a:ext cx="61552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>
                <a:solidFill>
                  <a:srgbClr val="2E3F59"/>
                </a:solidFill>
                <a:latin typeface="Arial Black" panose="020B0A04020102020204" pitchFamily="34" charset="0"/>
              </a:rPr>
              <a:t>Współpraca </a:t>
            </a:r>
            <a:endParaRPr lang="pl-PL" sz="4800" b="1" dirty="0" smtClean="0">
              <a:solidFill>
                <a:srgbClr val="2E3F59"/>
              </a:solidFill>
              <a:latin typeface="Arial Black" panose="020B0A04020102020204" pitchFamily="34" charset="0"/>
            </a:endParaRPr>
          </a:p>
          <a:p>
            <a:r>
              <a:rPr lang="pl-PL" sz="4800" b="1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z Urzędem:</a:t>
            </a:r>
            <a:endParaRPr lang="pl-PL" sz="4800" dirty="0">
              <a:solidFill>
                <a:srgbClr val="2E3F59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95865" y="2518049"/>
            <a:ext cx="798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2E3F59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Przedsiębiorca, który jest lub był uczestnikiem zakazanego porozumienia, zainteresowany udziałem w programie </a:t>
            </a:r>
            <a:r>
              <a:rPr lang="pl-PL" sz="1400" i="1" dirty="0">
                <a:solidFill>
                  <a:srgbClr val="2E3F59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leniency</a:t>
            </a:r>
            <a:r>
              <a:rPr lang="pl-PL" sz="1400" dirty="0">
                <a:solidFill>
                  <a:srgbClr val="2E3F59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 zobowiązany jest </a:t>
            </a:r>
            <a:r>
              <a:rPr lang="pl-PL" sz="1400" b="1" i="1" dirty="0">
                <a:solidFill>
                  <a:srgbClr val="2E3F59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złożyć wniosek</a:t>
            </a:r>
            <a:r>
              <a:rPr lang="pl-PL" sz="1400" dirty="0">
                <a:solidFill>
                  <a:srgbClr val="2E3F59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z opisem porozumienia wskazujący w szczególności: 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880533" y="2484179"/>
            <a:ext cx="8475133" cy="0"/>
          </a:xfrm>
          <a:prstGeom prst="line">
            <a:avLst/>
          </a:prstGeom>
          <a:ln w="28575">
            <a:solidFill>
              <a:srgbClr val="5FC5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az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67" y="-58298"/>
            <a:ext cx="1859873" cy="1733063"/>
          </a:xfrm>
          <a:prstGeom prst="rect">
            <a:avLst/>
          </a:prstGeom>
        </p:spPr>
      </p:pic>
      <p:sp>
        <p:nvSpPr>
          <p:cNvPr id="9" name="Symbol zastępczy tekstu 9"/>
          <p:cNvSpPr txBox="1">
            <a:spLocks/>
          </p:cNvSpPr>
          <p:nvPr/>
        </p:nvSpPr>
        <p:spPr bwMode="auto">
          <a:xfrm>
            <a:off x="2339753" y="6419678"/>
            <a:ext cx="6192688" cy="38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pl-PL" sz="1050" b="0" i="0" u="none" strike="noStrike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/>
              <a:t>Zgłoś nielegalne porozumienie. Tel. 22 55 60 555, fax. 22 82 61 033, e-mail: 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-160866" y="-59266"/>
            <a:ext cx="9364134" cy="2568510"/>
          </a:xfrm>
          <a:prstGeom prst="rect">
            <a:avLst/>
          </a:prstGeom>
          <a:solidFill>
            <a:srgbClr val="C6E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6E07F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11201" y="179985"/>
            <a:ext cx="82465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2E3F59"/>
                </a:solidFill>
                <a:latin typeface="Arial Black" panose="020B0A04020102020204" pitchFamily="34" charset="0"/>
              </a:rPr>
              <a:t>Dodatkowe </a:t>
            </a:r>
            <a:endParaRPr lang="pl-PL" sz="4400" b="1" dirty="0" smtClean="0">
              <a:solidFill>
                <a:srgbClr val="2E3F59"/>
              </a:solidFill>
              <a:latin typeface="Arial Black" panose="020B0A04020102020204" pitchFamily="34" charset="0"/>
            </a:endParaRPr>
          </a:p>
          <a:p>
            <a:r>
              <a:rPr lang="pl-PL" sz="4400" b="1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obowiązki </a:t>
            </a:r>
          </a:p>
          <a:p>
            <a:r>
              <a:rPr lang="pl-PL" sz="4400" b="1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przedsiębiorcy</a:t>
            </a:r>
            <a:r>
              <a:rPr lang="pl-PL" sz="4400" b="1" dirty="0">
                <a:solidFill>
                  <a:srgbClr val="2E3F59"/>
                </a:solidFill>
                <a:latin typeface="Arial Black" panose="020B0A04020102020204" pitchFamily="34" charset="0"/>
              </a:rPr>
              <a:t>:</a:t>
            </a:r>
            <a:endParaRPr lang="pl-PL" sz="4400" dirty="0">
              <a:solidFill>
                <a:srgbClr val="2E3F59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711201" y="2785533"/>
            <a:ext cx="793130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 smtClean="0">
                <a:latin typeface="Calibri Light" panose="020F0302020204030204" pitchFamily="34" charset="0"/>
              </a:rPr>
              <a:t>nieujawnianie </a:t>
            </a:r>
            <a:r>
              <a:rPr lang="pl-PL" sz="1400" dirty="0">
                <a:latin typeface="Calibri Light" panose="020F0302020204030204" pitchFamily="34" charset="0"/>
              </a:rPr>
              <a:t>zamiaru złożenia </a:t>
            </a:r>
            <a:r>
              <a:rPr lang="pl-PL" sz="1400" dirty="0" smtClean="0">
                <a:latin typeface="Calibri Light" panose="020F0302020204030204" pitchFamily="34" charset="0"/>
              </a:rPr>
              <a:t>wniosku,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 smtClean="0">
                <a:latin typeface="Calibri Light" panose="020F0302020204030204" pitchFamily="34" charset="0"/>
              </a:rPr>
              <a:t>współpraca </a:t>
            </a:r>
            <a:r>
              <a:rPr lang="pl-PL" sz="1400" dirty="0">
                <a:latin typeface="Calibri Light" panose="020F0302020204030204" pitchFamily="34" charset="0"/>
              </a:rPr>
              <a:t>z Prezesem UOKiK w pełnym zakresie od złożenia wniosku, a w </a:t>
            </a:r>
            <a:r>
              <a:rPr lang="pl-PL" sz="1400" dirty="0" smtClean="0">
                <a:latin typeface="Calibri Light" panose="020F0302020204030204" pitchFamily="34" charset="0"/>
              </a:rPr>
              <a:t>szczególności,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 smtClean="0">
                <a:latin typeface="Calibri Light" panose="020F0302020204030204" pitchFamily="34" charset="0"/>
              </a:rPr>
              <a:t>dostarczanie </a:t>
            </a:r>
            <a:r>
              <a:rPr lang="pl-PL" sz="1400" dirty="0">
                <a:latin typeface="Calibri Light" panose="020F0302020204030204" pitchFamily="34" charset="0"/>
              </a:rPr>
              <a:t>z własnej inicjatywy lub na żądanie Prezesa UOKiK niezwłocznie wszelkich dowodów lub informacji dotyczących porozumienia, którymi dysponuje albo może dysponować, mających istotne znaczenie dla </a:t>
            </a:r>
            <a:r>
              <a:rPr lang="pl-PL" sz="1400" dirty="0" smtClean="0">
                <a:latin typeface="Calibri Light" panose="020F0302020204030204" pitchFamily="34" charset="0"/>
              </a:rPr>
              <a:t>sprawy,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 smtClean="0">
                <a:latin typeface="Calibri Light" panose="020F0302020204030204" pitchFamily="34" charset="0"/>
              </a:rPr>
              <a:t>nieutrudnianie </a:t>
            </a:r>
            <a:r>
              <a:rPr lang="pl-PL" sz="1400" dirty="0">
                <a:latin typeface="Calibri Light" panose="020F0302020204030204" pitchFamily="34" charset="0"/>
              </a:rPr>
              <a:t>składania wyjaśnień przez osoby przez niego zatrudnione oraz osoby pełniące funkcje kierowniczą lub wchodzące w skład organu zarządzającego </a:t>
            </a:r>
            <a:r>
              <a:rPr lang="pl-PL" sz="1400" dirty="0" smtClean="0">
                <a:latin typeface="Calibri Light" panose="020F0302020204030204" pitchFamily="34" charset="0"/>
              </a:rPr>
              <a:t>przedsiębiorcy,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>
                <a:latin typeface="Calibri Light" panose="020F0302020204030204" pitchFamily="34" charset="0"/>
              </a:rPr>
              <a:t>p</a:t>
            </a:r>
            <a:r>
              <a:rPr lang="pl-PL" sz="1400" dirty="0" smtClean="0">
                <a:latin typeface="Calibri Light" panose="020F0302020204030204" pitchFamily="34" charset="0"/>
              </a:rPr>
              <a:t>owstrzymanie się od niszczenia, fałszowania, zatajania </a:t>
            </a:r>
            <a:r>
              <a:rPr lang="pl-PL" sz="1400" dirty="0">
                <a:latin typeface="Calibri Light" panose="020F0302020204030204" pitchFamily="34" charset="0"/>
              </a:rPr>
              <a:t>dowodów lub informacji związanych ze sprawą, </a:t>
            </a:r>
            <a:r>
              <a:rPr lang="pl-PL" sz="1400" dirty="0" smtClean="0">
                <a:latin typeface="Calibri Light" panose="020F0302020204030204" pitchFamily="34" charset="0"/>
              </a:rPr>
              <a:t>oraz ujawniania bez </a:t>
            </a:r>
            <a:r>
              <a:rPr lang="pl-PL" sz="1400" dirty="0">
                <a:latin typeface="Calibri Light" panose="020F0302020204030204" pitchFamily="34" charset="0"/>
              </a:rPr>
              <a:t>zgody Prezesa UOKiK faktu złożenia </a:t>
            </a:r>
            <a:r>
              <a:rPr lang="pl-PL" sz="1400" dirty="0" smtClean="0">
                <a:latin typeface="Calibri Light" panose="020F0302020204030204" pitchFamily="34" charset="0"/>
              </a:rPr>
              <a:t>wniosku,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sz="1400" dirty="0" smtClean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400" dirty="0" smtClean="0">
                <a:latin typeface="Calibri Light" panose="020F0302020204030204" pitchFamily="34" charset="0"/>
              </a:rPr>
              <a:t>zaprzestanie </a:t>
            </a:r>
            <a:r>
              <a:rPr lang="pl-PL" sz="1400" dirty="0">
                <a:latin typeface="Calibri Light" panose="020F0302020204030204" pitchFamily="34" charset="0"/>
              </a:rPr>
              <a:t>uczestnictwa w porozumieniu niezwłocznie po złożeniu wniosku.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82600" y="2717798"/>
            <a:ext cx="8159909" cy="3408656"/>
          </a:xfrm>
          <a:prstGeom prst="rect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41" y="248644"/>
            <a:ext cx="2065867" cy="206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12" name="Objaśnienie prostokątne 11"/>
          <p:cNvSpPr/>
          <p:nvPr/>
        </p:nvSpPr>
        <p:spPr>
          <a:xfrm flipH="1">
            <a:off x="3587483" y="1547994"/>
            <a:ext cx="3971845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bjaśnienie prostokątne 7"/>
          <p:cNvSpPr/>
          <p:nvPr/>
        </p:nvSpPr>
        <p:spPr>
          <a:xfrm>
            <a:off x="1768128" y="989195"/>
            <a:ext cx="4055532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204782" y="1622690"/>
            <a:ext cx="3197447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l-PL" sz="1400" dirty="0">
                <a:latin typeface="Arial Black" panose="020B0A04020102020204" pitchFamily="34" charset="0"/>
              </a:rPr>
              <a:t>Wniosek leniency złożony przez przedsiębiorcę obejmuje (chroni) również osoby zarządzające tego przedsiębiorcy.  </a:t>
            </a:r>
            <a:endParaRPr lang="pl-PL" sz="1400" dirty="0" smtClean="0">
              <a:latin typeface="Arial Black" panose="020B0A04020102020204" pitchFamily="34" charset="0"/>
            </a:endParaRPr>
          </a:p>
          <a:p>
            <a:pPr algn="ctr"/>
            <a:r>
              <a:rPr lang="pl-PL" sz="1400" dirty="0" smtClean="0">
                <a:latin typeface="Arial Black" panose="020B0A04020102020204" pitchFamily="34" charset="0"/>
              </a:rPr>
              <a:t>Wniosek </a:t>
            </a:r>
            <a:r>
              <a:rPr lang="pl-PL" sz="1400" dirty="0">
                <a:latin typeface="Arial Black" panose="020B0A04020102020204" pitchFamily="34" charset="0"/>
              </a:rPr>
              <a:t>leniency osoby zarządzającej (złożony we własnym imieniu nie w imieniu przedsiębiorcy) nie obejmuje przedsiębiorcy.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040427" y="872993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„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145764" y="341885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4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</a:t>
            </a:r>
            <a:r>
              <a:rPr lang="pl-PL" dirty="0" smtClean="0"/>
              <a:t>czestniczysz w nielegalnym porozumieniu?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Skorzystaj z programu łagodzenia kar </a:t>
            </a:r>
            <a:r>
              <a:rPr lang="pl-PL" i="1" dirty="0" smtClean="0">
                <a:solidFill>
                  <a:srgbClr val="FFC000"/>
                </a:solidFill>
              </a:rPr>
              <a:t>leniency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22 55 60 555</a:t>
            </a:r>
            <a:br>
              <a:rPr lang="pl-PL" dirty="0" smtClean="0"/>
            </a:br>
            <a:r>
              <a:rPr lang="pl-PL" dirty="0" smtClean="0"/>
              <a:t>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12" name="Objaśnienie prostokątne 11"/>
          <p:cNvSpPr/>
          <p:nvPr/>
        </p:nvSpPr>
        <p:spPr>
          <a:xfrm flipH="1">
            <a:off x="3587483" y="1547994"/>
            <a:ext cx="3971845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bjaśnienie prostokątne 7"/>
          <p:cNvSpPr/>
          <p:nvPr/>
        </p:nvSpPr>
        <p:spPr>
          <a:xfrm>
            <a:off x="1768128" y="980728"/>
            <a:ext cx="4055532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123728" y="1709193"/>
            <a:ext cx="3404097" cy="160043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l-PL" sz="1400" dirty="0" smtClean="0">
                <a:solidFill>
                  <a:srgbClr val="00122A"/>
                </a:solidFill>
                <a:latin typeface="Arial Black" panose="020B0A04020102020204" pitchFamily="34" charset="0"/>
              </a:rPr>
              <a:t>Nielegalnym porozumieniem mogą być zarówno pisemne umowy, jak i nieformalne uzgodnienia dokonywane ustnie, za pomocą korespondencji elektronicznej, czy na prywatnych spotkaniach.</a:t>
            </a:r>
            <a:endParaRPr lang="pl-PL" sz="1400" dirty="0">
              <a:solidFill>
                <a:srgbClr val="00122A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956565" y="993154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„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045692" y="3009165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15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092200" y="2523066"/>
            <a:ext cx="6942667" cy="3268134"/>
          </a:xfrm>
          <a:prstGeom prst="rect">
            <a:avLst/>
          </a:prstGeom>
          <a:solidFill>
            <a:srgbClr val="CCED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007534" y="215607"/>
            <a:ext cx="79078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2E3F5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KOGO DOTYCZY </a:t>
            </a:r>
          </a:p>
          <a:p>
            <a:r>
              <a:rPr lang="pl-PL" sz="3600" b="1" dirty="0" smtClean="0">
                <a:solidFill>
                  <a:srgbClr val="2E3F5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ZAKAZ POROZUMIEŃ OGRANICZAJĄCYCH KONKURENCJĘ:</a:t>
            </a:r>
            <a:endParaRPr lang="pl-PL" sz="3600" dirty="0" smtClean="0">
              <a:solidFill>
                <a:srgbClr val="2E3F5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176867" y="2664302"/>
            <a:ext cx="50969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2E3F59"/>
                </a:solidFill>
                <a:latin typeface="Calibri Light" panose="020F0302020204030204" pitchFamily="34" charset="0"/>
              </a:rPr>
              <a:t>p</a:t>
            </a:r>
            <a:r>
              <a:rPr lang="pl-PL" sz="2400" b="1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rzedsiębiorców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, </a:t>
            </a:r>
            <a:r>
              <a:rPr lang="pl-PL" sz="2400" dirty="0">
                <a:solidFill>
                  <a:srgbClr val="2E3F59"/>
                </a:solidFill>
                <a:latin typeface="Calibri Light" panose="020F0302020204030204" pitchFamily="34" charset="0"/>
              </a:rPr>
              <a:t>w tym zrzeszeń przedsiębiorców i 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stowarzyszeń, </a:t>
            </a:r>
            <a:r>
              <a:rPr lang="pl-PL" sz="2400" dirty="0">
                <a:solidFill>
                  <a:srgbClr val="2E3F59"/>
                </a:solidFill>
                <a:latin typeface="Calibri Light" panose="020F0302020204030204" pitchFamily="34" charset="0"/>
              </a:rPr>
              <a:t>oraz samorządów 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zawodowych,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>
              <a:solidFill>
                <a:srgbClr val="2E3F59"/>
              </a:solidFill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b="1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osób fizycznych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, </a:t>
            </a:r>
            <a:r>
              <a:rPr lang="pl-PL" sz="2400" dirty="0">
                <a:solidFill>
                  <a:srgbClr val="2E3F59"/>
                </a:solidFill>
                <a:latin typeface="Calibri Light" panose="020F0302020204030204" pitchFamily="34" charset="0"/>
              </a:rPr>
              <a:t>kierujących przedsiębiorstwem (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także, </a:t>
            </a:r>
            <a:r>
              <a:rPr lang="pl-PL" sz="2400" dirty="0">
                <a:solidFill>
                  <a:srgbClr val="2E3F59"/>
                </a:solidFill>
                <a:latin typeface="Calibri Light" panose="020F0302020204030204" pitchFamily="34" charset="0"/>
              </a:rPr>
              <a:t>gdy nie są już związane z przedsiębiorcą), tj. osób </a:t>
            </a:r>
            <a:r>
              <a:rPr lang="pl-PL" sz="2400" dirty="0" smtClean="0">
                <a:solidFill>
                  <a:srgbClr val="2E3F59"/>
                </a:solidFill>
                <a:latin typeface="Calibri Light" panose="020F0302020204030204" pitchFamily="34" charset="0"/>
              </a:rPr>
              <a:t>zarządzających</a:t>
            </a:r>
            <a:r>
              <a:rPr lang="pl-PL" sz="2400" dirty="0">
                <a:solidFill>
                  <a:srgbClr val="2E3F59"/>
                </a:solidFill>
                <a:latin typeface="Calibri Light" panose="020F0302020204030204" pitchFamily="34" charset="0"/>
              </a:rPr>
              <a:t>.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069" y="3699484"/>
            <a:ext cx="2334277" cy="2281225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1176867" y="2615261"/>
            <a:ext cx="6781800" cy="3096029"/>
          </a:xfrm>
          <a:prstGeom prst="rect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ymbol zastępczy tekstu 10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8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tekstu 2"/>
          <p:cNvSpPr>
            <a:spLocks noGrp="1"/>
          </p:cNvSpPr>
          <p:nvPr>
            <p:ph type="body" idx="13"/>
          </p:nvPr>
        </p:nvSpPr>
        <p:spPr>
          <a:xfrm>
            <a:off x="2556273" y="857250"/>
            <a:ext cx="5687615" cy="637505"/>
          </a:xfrm>
        </p:spPr>
        <p:txBody>
          <a:bodyPr/>
          <a:lstStyle/>
          <a:p>
            <a:pPr algn="ctr" eaLnBrk="1" hangingPunct="1"/>
            <a:r>
              <a:rPr lang="pl-PL" sz="2400" b="1" dirty="0"/>
              <a:t>Interwencja UOKiK</a:t>
            </a:r>
            <a:endParaRPr sz="2400" b="1" dirty="0"/>
          </a:p>
        </p:txBody>
      </p:sp>
      <p:sp>
        <p:nvSpPr>
          <p:cNvPr id="20482" name="Symbol zastępczy tekstu 3"/>
          <p:cNvSpPr>
            <a:spLocks noGrp="1"/>
          </p:cNvSpPr>
          <p:nvPr>
            <p:ph type="body" idx="14"/>
          </p:nvPr>
        </p:nvSpPr>
        <p:spPr>
          <a:xfrm>
            <a:off x="1202267" y="2788266"/>
            <a:ext cx="7340600" cy="219859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ustalania cen,</a:t>
            </a:r>
            <a:endParaRPr lang="pl-PL" sz="2400" dirty="0">
              <a:solidFill>
                <a:srgbClr val="FED563"/>
              </a:solidFill>
              <a:latin typeface="Calibri Light" panose="020F0302020204030204" pitchFamily="34" charset="0"/>
              <a:ea typeface="Batang" panose="02030600000101010101" pitchFamily="18" charset="-127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o</a:t>
            </a:r>
            <a:r>
              <a:rPr lang="pl-PL" sz="2400" dirty="0" smtClean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graniczania lub kontrolowania produkcji albo zbytu,</a:t>
            </a:r>
            <a:endParaRPr lang="pl-PL" sz="2400" dirty="0">
              <a:solidFill>
                <a:srgbClr val="FED563"/>
              </a:solidFill>
              <a:latin typeface="Calibri Light" panose="020F0302020204030204" pitchFamily="34" charset="0"/>
              <a:ea typeface="Batang" panose="02030600000101010101" pitchFamily="18" charset="-127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p</a:t>
            </a:r>
            <a:r>
              <a:rPr lang="pl-PL" sz="2400" dirty="0" smtClean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orozumień o podziale rynku,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z</a:t>
            </a:r>
            <a:r>
              <a:rPr lang="pl-PL" sz="2400" dirty="0" smtClean="0">
                <a:solidFill>
                  <a:srgbClr val="FED563"/>
                </a:solidFill>
                <a:latin typeface="Calibri Light" panose="020F0302020204030204" pitchFamily="34" charset="0"/>
                <a:ea typeface="Batang" panose="02030600000101010101" pitchFamily="18" charset="-127"/>
              </a:rPr>
              <a:t>mów przetargowych.</a:t>
            </a:r>
            <a:endParaRPr lang="pl-PL" sz="2400" dirty="0">
              <a:solidFill>
                <a:srgbClr val="FED563"/>
              </a:solidFill>
              <a:latin typeface="Calibri Light" panose="020F0302020204030204" pitchFamily="34" charset="0"/>
              <a:ea typeface="Batang" panose="02030600000101010101" pitchFamily="18" charset="-127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-355601" y="-126190"/>
            <a:ext cx="9635067" cy="2914456"/>
          </a:xfrm>
          <a:prstGeom prst="rect">
            <a:avLst/>
          </a:prstGeom>
          <a:solidFill>
            <a:srgbClr val="FED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96400" y="424723"/>
            <a:ext cx="61552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800" b="1" dirty="0" smtClean="0">
                <a:solidFill>
                  <a:srgbClr val="2E3F5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Porozumienia ograniczające konkurencję dotyczą:</a:t>
            </a:r>
            <a:endParaRPr lang="pl-PL" sz="3800" b="1" dirty="0">
              <a:solidFill>
                <a:srgbClr val="2E3F5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pl-PL" sz="3800" b="1" dirty="0" smtClean="0">
              <a:solidFill>
                <a:srgbClr val="2E3F5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67" y="-58298"/>
            <a:ext cx="1859873" cy="1733063"/>
          </a:xfrm>
          <a:prstGeom prst="rect">
            <a:avLst/>
          </a:prstGeom>
        </p:spPr>
      </p:pic>
      <p:cxnSp>
        <p:nvCxnSpPr>
          <p:cNvPr id="17" name="Łącznik prosty 16"/>
          <p:cNvCxnSpPr/>
          <p:nvPr/>
        </p:nvCxnSpPr>
        <p:spPr>
          <a:xfrm>
            <a:off x="-355601" y="5147730"/>
            <a:ext cx="991446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ymbol zastępczy tekstu 10"/>
          <p:cNvSpPr txBox="1">
            <a:spLocks/>
          </p:cNvSpPr>
          <p:nvPr/>
        </p:nvSpPr>
        <p:spPr bwMode="auto">
          <a:xfrm>
            <a:off x="2339753" y="6419678"/>
            <a:ext cx="6192688" cy="38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pl-PL" sz="1050" b="0" i="0" u="none" strike="noStrike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mtClean="0"/>
              <a:t>Zgłoś nielegalne porozumienie. Tel. 22 55 60 555, fax. 22 82 61 033, e-mail: 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8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-160866" y="-59266"/>
            <a:ext cx="9364134" cy="2624666"/>
          </a:xfrm>
          <a:prstGeom prst="rect">
            <a:avLst/>
          </a:prstGeom>
          <a:solidFill>
            <a:srgbClr val="C6E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C6E07F"/>
              </a:solidFill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956734" y="558807"/>
            <a:ext cx="82465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800" b="1" dirty="0">
                <a:solidFill>
                  <a:srgbClr val="2E3F59"/>
                </a:solidFill>
                <a:latin typeface="Arial Black" panose="020B0A04020102020204" pitchFamily="34" charset="0"/>
              </a:rPr>
              <a:t>Kary obowiązujące </a:t>
            </a:r>
            <a:endParaRPr lang="pl-PL" sz="3800" b="1" dirty="0" smtClean="0">
              <a:solidFill>
                <a:srgbClr val="2E3F59"/>
              </a:solidFill>
              <a:latin typeface="Arial Black" panose="020B0A04020102020204" pitchFamily="34" charset="0"/>
            </a:endParaRPr>
          </a:p>
          <a:p>
            <a:r>
              <a:rPr lang="pl-PL" sz="3800" b="1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za </a:t>
            </a:r>
            <a:r>
              <a:rPr lang="pl-PL" sz="3800" b="1" dirty="0">
                <a:solidFill>
                  <a:srgbClr val="2E3F59"/>
                </a:solidFill>
                <a:latin typeface="Arial Black" panose="020B0A04020102020204" pitchFamily="34" charset="0"/>
              </a:rPr>
              <a:t>naruszenie zakazu ograniczenia </a:t>
            </a:r>
            <a:r>
              <a:rPr lang="pl-PL" sz="3800" b="1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konkurencji:</a:t>
            </a:r>
            <a:endParaRPr lang="pl-PL" sz="3800" dirty="0">
              <a:solidFill>
                <a:srgbClr val="2E3F59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916359" y="2889078"/>
            <a:ext cx="79313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 Light" panose="020F0302020204030204" pitchFamily="34" charset="0"/>
              </a:rPr>
              <a:t>kara </a:t>
            </a:r>
            <a:r>
              <a:rPr lang="pl-PL" sz="2400" dirty="0">
                <a:latin typeface="Calibri Light" panose="020F0302020204030204" pitchFamily="34" charset="0"/>
              </a:rPr>
              <a:t>finansowa w wysokości </a:t>
            </a:r>
            <a:r>
              <a:rPr lang="pl-PL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do 10% obrotu </a:t>
            </a:r>
            <a:r>
              <a:rPr lang="pl-PL" sz="2400" dirty="0">
                <a:latin typeface="Calibri Light" panose="020F0302020204030204" pitchFamily="34" charset="0"/>
              </a:rPr>
              <a:t>osiągniętego przez przedsiębiorcę w roku obrotowym poprzedzającym wydanie </a:t>
            </a:r>
            <a:r>
              <a:rPr lang="pl-PL" sz="2400" dirty="0" smtClean="0">
                <a:latin typeface="Calibri Light" panose="020F0302020204030204" pitchFamily="34" charset="0"/>
              </a:rPr>
              <a:t>decyzji,</a:t>
            </a:r>
          </a:p>
          <a:p>
            <a:endParaRPr lang="pl-PL" sz="2400" dirty="0">
              <a:latin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400" dirty="0" smtClean="0">
                <a:latin typeface="Calibri Light" panose="020F0302020204030204" pitchFamily="34" charset="0"/>
              </a:rPr>
              <a:t>kara </a:t>
            </a:r>
            <a:r>
              <a:rPr lang="pl-PL" sz="2400" dirty="0">
                <a:latin typeface="Calibri Light" panose="020F0302020204030204" pitchFamily="34" charset="0"/>
              </a:rPr>
              <a:t>finansowa w wysokości do </a:t>
            </a:r>
            <a:r>
              <a:rPr lang="pl-PL" sz="2400" dirty="0" smtClean="0">
                <a:latin typeface="Calibri Light" panose="020F0302020204030204" pitchFamily="34" charset="0"/>
              </a:rPr>
              <a:t>2 mln </a:t>
            </a:r>
            <a:r>
              <a:rPr lang="pl-PL" sz="2400" dirty="0">
                <a:latin typeface="Calibri Light" panose="020F0302020204030204" pitchFamily="34" charset="0"/>
              </a:rPr>
              <a:t>zł nakładana na osoby zarządzające, które kierowały przedsiębiorstwem w czasie trwania stwierdzonego naruszenia i umyślnie dopuściły do naruszenia przez przedsiębiorcę tego zakazu.</a:t>
            </a:r>
            <a:endParaRPr lang="pl-PL" sz="2400" dirty="0" smtClean="0">
              <a:latin typeface="Calibri Light" panose="020F0302020204030204" pitchFamily="34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829733" y="2777067"/>
            <a:ext cx="7702708" cy="3318933"/>
          </a:xfrm>
          <a:prstGeom prst="rect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Symbol zastępczy zawartości 1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" t="35014" r="66921" b="34081"/>
          <a:stretch/>
        </p:blipFill>
        <p:spPr>
          <a:xfrm>
            <a:off x="7262948" y="156755"/>
            <a:ext cx="1619795" cy="1602376"/>
          </a:xfrm>
        </p:spPr>
      </p:pic>
    </p:spTree>
    <p:extLst>
      <p:ext uri="{BB962C8B-B14F-4D97-AF65-F5344CB8AC3E}">
        <p14:creationId xmlns:p14="http://schemas.microsoft.com/office/powerpoint/2010/main" val="117795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12" name="Objaśnienie prostokątne 11"/>
          <p:cNvSpPr/>
          <p:nvPr/>
        </p:nvSpPr>
        <p:spPr>
          <a:xfrm flipH="1">
            <a:off x="3587483" y="1547994"/>
            <a:ext cx="3971845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bjaśnienie prostokątne 7"/>
          <p:cNvSpPr/>
          <p:nvPr/>
        </p:nvSpPr>
        <p:spPr>
          <a:xfrm>
            <a:off x="1768128" y="980728"/>
            <a:ext cx="4055532" cy="3234267"/>
          </a:xfrm>
          <a:prstGeom prst="wedgeRectCallout">
            <a:avLst>
              <a:gd name="adj1" fmla="val -43195"/>
              <a:gd name="adj2" fmla="val 7331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197170" y="2073494"/>
            <a:ext cx="3197447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pl-PL" sz="1400" dirty="0">
                <a:latin typeface="Arial Black" panose="020B0A04020102020204" pitchFamily="34" charset="0"/>
              </a:rPr>
              <a:t>Wysokość kar pieniężnych zależy w szczególności od okresu, stopnia oraz skutków rynkowych naruszenia.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045425" y="129085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„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905182" y="2788127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>
                <a:latin typeface="Arial Black" panose="020B0A040201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68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959225" y="-127000"/>
            <a:ext cx="6327775" cy="6443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015" y="692696"/>
            <a:ext cx="5182985" cy="5182985"/>
          </a:xfrm>
        </p:spPr>
      </p:pic>
      <p:sp>
        <p:nvSpPr>
          <p:cNvPr id="15" name="pole tekstowe 14"/>
          <p:cNvSpPr txBox="1"/>
          <p:nvPr/>
        </p:nvSpPr>
        <p:spPr>
          <a:xfrm>
            <a:off x="254000" y="444777"/>
            <a:ext cx="39454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800" b="1" spc="-15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pl-PL" sz="3800" b="1" spc="-15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r>
              <a:rPr lang="pl-PL" sz="3800" b="1" i="1" spc="-15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Leniency</a:t>
            </a:r>
            <a:endParaRPr lang="pl-PL" sz="3800" b="1" i="1" spc="-150" dirty="0">
              <a:solidFill>
                <a:srgbClr val="2E3F59"/>
              </a:solidFill>
              <a:latin typeface="Arial Black" panose="020B0A04020102020204" pitchFamily="34" charset="0"/>
            </a:endParaRPr>
          </a:p>
          <a:p>
            <a:r>
              <a:rPr lang="pl-PL" sz="3800" b="1" spc="-150" dirty="0">
                <a:solidFill>
                  <a:srgbClr val="2E3F59"/>
                </a:solidFill>
                <a:latin typeface="Arial Black" panose="020B0A04020102020204" pitchFamily="34" charset="0"/>
              </a:rPr>
              <a:t>p</a:t>
            </a:r>
            <a:r>
              <a:rPr lang="pl-PL" sz="3800" b="1" spc="-150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rogram łagodzenia</a:t>
            </a:r>
          </a:p>
          <a:p>
            <a:r>
              <a:rPr lang="pl-PL" sz="3800" b="1" spc="-150" dirty="0">
                <a:solidFill>
                  <a:srgbClr val="2E3F59"/>
                </a:solidFill>
                <a:latin typeface="Arial Black" panose="020B0A04020102020204" pitchFamily="34" charset="0"/>
              </a:rPr>
              <a:t>k</a:t>
            </a:r>
            <a:r>
              <a:rPr lang="pl-PL" sz="3800" b="1" spc="-150" dirty="0" smtClean="0">
                <a:solidFill>
                  <a:srgbClr val="2E3F59"/>
                </a:solidFill>
                <a:latin typeface="Arial Black" panose="020B0A04020102020204" pitchFamily="34" charset="0"/>
              </a:rPr>
              <a:t>ar</a:t>
            </a:r>
            <a:endParaRPr lang="pl-PL" sz="3800" spc="-150" dirty="0" smtClean="0">
              <a:solidFill>
                <a:srgbClr val="2E3F59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Symbol zastępczy tekstu 6"/>
          <p:cNvSpPr>
            <a:spLocks noGrp="1"/>
          </p:cNvSpPr>
          <p:nvPr>
            <p:ph type="body" idx="14"/>
          </p:nvPr>
        </p:nvSpPr>
        <p:spPr>
          <a:xfrm>
            <a:off x="2339753" y="6419678"/>
            <a:ext cx="6192688" cy="384954"/>
          </a:xfrm>
        </p:spPr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77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-67733" y="-118533"/>
            <a:ext cx="9279466" cy="3776133"/>
          </a:xfrm>
          <a:prstGeom prst="rect">
            <a:avLst/>
          </a:prstGeom>
          <a:solidFill>
            <a:srgbClr val="FED5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87403" y="566678"/>
            <a:ext cx="55964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Calibri Light" panose="020F0302020204030204" pitchFamily="34" charset="0"/>
              </a:rPr>
              <a:t>Przedsiębiorców</a:t>
            </a:r>
            <a:r>
              <a:rPr lang="pl-PL" sz="2000" dirty="0">
                <a:latin typeface="Calibri Light" panose="020F0302020204030204" pitchFamily="34" charset="0"/>
              </a:rPr>
              <a:t>, którzy są lub byli stroną porozumienia ograniczającego </a:t>
            </a:r>
            <a:r>
              <a:rPr lang="pl-PL" sz="2000" dirty="0" smtClean="0">
                <a:latin typeface="Calibri Light" panose="020F0302020204030204" pitchFamily="34" charset="0"/>
              </a:rPr>
              <a:t>konkurencję</a:t>
            </a:r>
            <a:r>
              <a:rPr lang="pl-PL" sz="2000" dirty="0">
                <a:latin typeface="Calibri Light" panose="020F0302020204030204" pitchFamily="34" charset="0"/>
              </a:rPr>
              <a:t>,</a:t>
            </a:r>
            <a:endParaRPr lang="pl-PL" sz="2000" dirty="0" smtClean="0"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Calibri Light" panose="020F0302020204030204" pitchFamily="34" charset="0"/>
              </a:rPr>
              <a:t>Osób </a:t>
            </a:r>
            <a:r>
              <a:rPr lang="pl-PL" sz="2000" b="1" dirty="0">
                <a:latin typeface="Calibri Light" panose="020F0302020204030204" pitchFamily="34" charset="0"/>
              </a:rPr>
              <a:t>zarządzających</a:t>
            </a:r>
            <a:r>
              <a:rPr lang="pl-PL" sz="2000" dirty="0">
                <a:latin typeface="Calibri Light" panose="020F0302020204030204" pitchFamily="34" charset="0"/>
              </a:rPr>
              <a:t>, które w czasie trwania zawartego przez przedsiębiorcę porozumienia, umyślnie dopuściły przez swoje działanie lub zaniechanie do naruszenia przez przedsiębiorcę zakazu porozumień ograniczających konkurencję, </a:t>
            </a:r>
          </a:p>
          <a:p>
            <a:endParaRPr lang="pl-PL" sz="2000" dirty="0" smtClean="0">
              <a:latin typeface="Calibri Light" panose="020F030202020403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102506" y="605892"/>
            <a:ext cx="2429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 Light" panose="020F0302020204030204" pitchFamily="34" charset="0"/>
              </a:rPr>
              <a:t>Przedsiębiorca, który nie zaprzestał udziału </a:t>
            </a:r>
            <a:r>
              <a:rPr lang="pl-PL" sz="2000" b="1" dirty="0" smtClean="0">
                <a:latin typeface="Calibri Light" panose="020F0302020204030204" pitchFamily="34" charset="0"/>
              </a:rPr>
              <a:t>w porozumieniu </a:t>
            </a:r>
            <a:r>
              <a:rPr lang="pl-PL" sz="2000" b="1" dirty="0">
                <a:latin typeface="Calibri Light" panose="020F0302020204030204" pitchFamily="34" charset="0"/>
              </a:rPr>
              <a:t>przed złożeniem wniosku </a:t>
            </a:r>
            <a:r>
              <a:rPr lang="pl-PL" sz="2000" b="1" i="1" dirty="0">
                <a:latin typeface="Calibri Light" panose="020F0302020204030204" pitchFamily="34" charset="0"/>
              </a:rPr>
              <a:t>leniency</a:t>
            </a:r>
            <a:r>
              <a:rPr lang="pl-PL" sz="2000" b="1" dirty="0">
                <a:latin typeface="Calibri Light" panose="020F0302020204030204" pitchFamily="34" charset="0"/>
              </a:rPr>
              <a:t>, zobowiązany jest to uczynić niezwłocznie po jego złożeniu.</a:t>
            </a:r>
            <a:endParaRPr lang="pl-PL" sz="2000" b="1" dirty="0" smtClean="0">
              <a:latin typeface="Calibri Light" panose="020F03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6070755" y="533401"/>
            <a:ext cx="2493435" cy="2627036"/>
          </a:xfrm>
          <a:prstGeom prst="rect">
            <a:avLst/>
          </a:prstGeom>
          <a:noFill/>
          <a:ln w="1270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5790" y="3926137"/>
            <a:ext cx="56732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800" b="1" spc="-150" dirty="0" smtClean="0">
                <a:solidFill>
                  <a:srgbClr val="CCEDFE"/>
                </a:solidFill>
                <a:latin typeface="Arial Black" panose="020B0A04020102020204" pitchFamily="34" charset="0"/>
              </a:rPr>
              <a:t>Kogo dotyczy program łagodzenia kar </a:t>
            </a:r>
            <a:r>
              <a:rPr lang="pl-PL" sz="3800" b="1" i="1" spc="-15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leniency </a:t>
            </a:r>
            <a:r>
              <a:rPr lang="pl-PL" sz="3800" b="1" spc="-150" dirty="0" smtClean="0">
                <a:solidFill>
                  <a:srgbClr val="CCEDFE"/>
                </a:solidFill>
                <a:latin typeface="Arial Black" panose="020B0A04020102020204" pitchFamily="34" charset="0"/>
              </a:rPr>
              <a:t>?</a:t>
            </a:r>
            <a:endParaRPr lang="pl-PL" sz="3800" spc="-150" dirty="0">
              <a:solidFill>
                <a:srgbClr val="CCEDF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l-PL" dirty="0"/>
              <a:t>Zgłoś nielegalne porozumienie. Tel. 22 55 60 555, fax. 22 82 61 033, e-mail: </a:t>
            </a:r>
            <a:r>
              <a:rPr lang="pl-PL" dirty="0" smtClean="0"/>
              <a:t>leniency@uokik.gov.pl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886200" y="-69672"/>
            <a:ext cx="5579533" cy="6385331"/>
          </a:xfrm>
          <a:prstGeom prst="rect">
            <a:avLst/>
          </a:prstGeom>
          <a:solidFill>
            <a:srgbClr val="9BC7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4349906" y="444777"/>
            <a:ext cx="418253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 Light" panose="020F0302020204030204" pitchFamily="34" charset="0"/>
              </a:rPr>
              <a:t>całkowite </a:t>
            </a:r>
            <a:r>
              <a:rPr lang="pl-PL" b="1" dirty="0">
                <a:latin typeface="Calibri Light" panose="020F0302020204030204" pitchFamily="34" charset="0"/>
              </a:rPr>
              <a:t>odstąpienie od wymierzenia kary</a:t>
            </a:r>
            <a:r>
              <a:rPr lang="pl-PL" dirty="0">
                <a:latin typeface="Calibri Light" panose="020F0302020204030204" pitchFamily="34" charset="0"/>
              </a:rPr>
              <a:t> względem przedsiębiorcy, który jako pierwszy złoży wniosek do UOKiK oraz spełni dodatkowe przesłanki zwarte w ustawie o ochronie konkurencji i </a:t>
            </a:r>
            <a:r>
              <a:rPr lang="pl-PL" dirty="0" smtClean="0">
                <a:latin typeface="Calibri Light" panose="020F0302020204030204" pitchFamily="34" charset="0"/>
              </a:rPr>
              <a:t>konsumentów,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 Light" panose="020F0302020204030204" pitchFamily="34" charset="0"/>
              </a:rPr>
              <a:t>obniżenie </a:t>
            </a:r>
            <a:r>
              <a:rPr lang="pl-PL" b="1" dirty="0">
                <a:latin typeface="Calibri Light" panose="020F0302020204030204" pitchFamily="34" charset="0"/>
              </a:rPr>
              <a:t>kary o 30-50%</a:t>
            </a:r>
            <a:r>
              <a:rPr lang="pl-PL" dirty="0">
                <a:latin typeface="Calibri Light" panose="020F0302020204030204" pitchFamily="34" charset="0"/>
              </a:rPr>
              <a:t> względem przedsiębiorcy, który jako drugi złoży wniosek do </a:t>
            </a:r>
            <a:r>
              <a:rPr lang="pl-PL" dirty="0" smtClean="0">
                <a:latin typeface="Calibri Light" panose="020F0302020204030204" pitchFamily="34" charset="0"/>
              </a:rPr>
              <a:t>UOKiK,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 Light" panose="020F0302020204030204" pitchFamily="34" charset="0"/>
              </a:rPr>
              <a:t>obniżenie </a:t>
            </a:r>
            <a:r>
              <a:rPr lang="pl-PL" b="1" dirty="0">
                <a:latin typeface="Calibri Light" panose="020F0302020204030204" pitchFamily="34" charset="0"/>
              </a:rPr>
              <a:t>kary o 20-30%</a:t>
            </a:r>
            <a:r>
              <a:rPr lang="pl-PL" dirty="0">
                <a:latin typeface="Calibri Light" panose="020F0302020204030204" pitchFamily="34" charset="0"/>
              </a:rPr>
              <a:t> względem przedsiębiorcy, który jako trzeci złoży wniosek do </a:t>
            </a:r>
            <a:r>
              <a:rPr lang="pl-PL" dirty="0" smtClean="0">
                <a:latin typeface="Calibri Light" panose="020F0302020204030204" pitchFamily="34" charset="0"/>
              </a:rPr>
              <a:t>UOKiK,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 Light" panose="020F0302020204030204" pitchFamily="34" charset="0"/>
              </a:rPr>
              <a:t>obniżenie </a:t>
            </a:r>
            <a:r>
              <a:rPr lang="pl-PL" b="1" dirty="0">
                <a:latin typeface="Calibri Light" panose="020F0302020204030204" pitchFamily="34" charset="0"/>
              </a:rPr>
              <a:t>kary o maksymalnie 20%</a:t>
            </a:r>
            <a:r>
              <a:rPr lang="pl-PL" dirty="0">
                <a:latin typeface="Calibri Light" panose="020F0302020204030204" pitchFamily="34" charset="0"/>
              </a:rPr>
              <a:t> względem każdego następnego przedsiębiorcy, który złoży wniosek do UOKiK.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>
              <a:latin typeface="Calibri Light" panose="020F0302020204030204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254000" y="444777"/>
            <a:ext cx="394546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400" b="1" spc="-150" dirty="0" smtClean="0">
                <a:solidFill>
                  <a:srgbClr val="CCEDFE"/>
                </a:solidFill>
                <a:latin typeface="Arial Black" panose="020B0A04020102020204" pitchFamily="34" charset="0"/>
              </a:rPr>
              <a:t>Możliwe </a:t>
            </a:r>
          </a:p>
          <a:p>
            <a:r>
              <a:rPr lang="pl-PL" sz="3400" b="1" spc="-150" dirty="0" smtClean="0">
                <a:solidFill>
                  <a:srgbClr val="CCEDFE"/>
                </a:solidFill>
                <a:latin typeface="Arial Black" panose="020B0A04020102020204" pitchFamily="34" charset="0"/>
              </a:rPr>
              <a:t>korzyści </a:t>
            </a:r>
            <a:r>
              <a:rPr lang="pl-PL" sz="3400" b="1" spc="-150" dirty="0">
                <a:solidFill>
                  <a:srgbClr val="CCEDFE"/>
                </a:solidFill>
                <a:latin typeface="Arial Black" panose="020B0A04020102020204" pitchFamily="34" charset="0"/>
              </a:rPr>
              <a:t>z programu </a:t>
            </a:r>
            <a:r>
              <a:rPr lang="pl-PL" sz="3400" b="1" i="1" spc="-150" dirty="0">
                <a:solidFill>
                  <a:srgbClr val="FFC000"/>
                </a:solidFill>
                <a:latin typeface="Arial Black" panose="020B0A04020102020204" pitchFamily="34" charset="0"/>
              </a:rPr>
              <a:t>leniency</a:t>
            </a:r>
            <a:r>
              <a:rPr lang="pl-PL" sz="3400" b="1" spc="-150" dirty="0">
                <a:solidFill>
                  <a:srgbClr val="CCEDFE"/>
                </a:solidFill>
                <a:latin typeface="Arial Black" panose="020B0A04020102020204" pitchFamily="34" charset="0"/>
              </a:rPr>
              <a:t> dla przedsiębiorcy:</a:t>
            </a:r>
            <a:endParaRPr lang="pl-PL" sz="3400" spc="-150" dirty="0">
              <a:solidFill>
                <a:srgbClr val="CCEDFE"/>
              </a:solidFill>
              <a:latin typeface="Arial Black" panose="020B0A04020102020204" pitchFamily="34" charset="0"/>
            </a:endParaRPr>
          </a:p>
          <a:p>
            <a:endParaRPr lang="pl-PL" sz="3600" spc="-150" dirty="0" smtClean="0">
              <a:solidFill>
                <a:srgbClr val="CCEDF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kik">
  <a:themeElements>
    <a:clrScheme name="uokik">
      <a:dk1>
        <a:srgbClr val="00122A"/>
      </a:dk1>
      <a:lt1>
        <a:srgbClr val="FFFFFF"/>
      </a:lt1>
      <a:dk2>
        <a:srgbClr val="1F497D"/>
      </a:dk2>
      <a:lt2>
        <a:srgbClr val="EEECE1"/>
      </a:lt2>
      <a:accent1>
        <a:srgbClr val="FFBF00"/>
      </a:accent1>
      <a:accent2>
        <a:srgbClr val="FF7F00"/>
      </a:accent2>
      <a:accent3>
        <a:srgbClr val="C6C7C8"/>
      </a:accent3>
      <a:accent4>
        <a:srgbClr val="EDEDEE"/>
      </a:accent4>
      <a:accent5>
        <a:srgbClr val="00122A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791</Words>
  <Application>Microsoft Office PowerPoint</Application>
  <PresentationFormat>Pokaz na ekranie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Batang</vt:lpstr>
      <vt:lpstr>Aharoni</vt:lpstr>
      <vt:lpstr>Arial</vt:lpstr>
      <vt:lpstr>Arial Black</vt:lpstr>
      <vt:lpstr>Calibri</vt:lpstr>
      <vt:lpstr>Calibri Light</vt:lpstr>
      <vt:lpstr>Trebuchet MS</vt:lpstr>
      <vt:lpstr>Wingdings</vt:lpstr>
      <vt:lpstr>uokik</vt:lpstr>
      <vt:lpstr>Przedsiębiorco,  zgłoś nielegalne porozumienie!     22 55 60 555 leniency@uokik.gov.pl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Uczestniczysz w nielegalnym porozumieniu?  Skorzystaj z programu łagodzenia kar leniency  22 55 60 555 leniency@uokik.gov.pl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Łukasz Tyburzec</dc:creator>
  <cp:lastModifiedBy>Tomasz Kwiatkowski</cp:lastModifiedBy>
  <cp:revision>131</cp:revision>
  <cp:lastPrinted>2014-10-20T10:52:52Z</cp:lastPrinted>
  <dcterms:created xsi:type="dcterms:W3CDTF">2014-10-20T07:22:38Z</dcterms:created>
  <dcterms:modified xsi:type="dcterms:W3CDTF">2017-01-16T08:36:12Z</dcterms:modified>
</cp:coreProperties>
</file>