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325" r:id="rId3"/>
    <p:sldId id="257" r:id="rId4"/>
    <p:sldId id="258" r:id="rId5"/>
    <p:sldId id="315" r:id="rId6"/>
    <p:sldId id="316" r:id="rId7"/>
    <p:sldId id="305" r:id="rId8"/>
    <p:sldId id="262" r:id="rId9"/>
    <p:sldId id="319" r:id="rId10"/>
    <p:sldId id="320" r:id="rId11"/>
    <p:sldId id="294" r:id="rId12"/>
    <p:sldId id="323" r:id="rId13"/>
    <p:sldId id="324" r:id="rId14"/>
    <p:sldId id="322" r:id="rId15"/>
    <p:sldId id="321" r:id="rId16"/>
    <p:sldId id="326" r:id="rId17"/>
    <p:sldId id="276" r:id="rId18"/>
    <p:sldId id="306" r:id="rId19"/>
    <p:sldId id="277" r:id="rId20"/>
    <p:sldId id="308" r:id="rId21"/>
    <p:sldId id="312" r:id="rId22"/>
    <p:sldId id="328" r:id="rId23"/>
    <p:sldId id="334" r:id="rId24"/>
    <p:sldId id="329" r:id="rId25"/>
    <p:sldId id="327" r:id="rId26"/>
    <p:sldId id="339" r:id="rId27"/>
    <p:sldId id="340" r:id="rId28"/>
    <p:sldId id="330" r:id="rId29"/>
    <p:sldId id="331" r:id="rId30"/>
    <p:sldId id="333" r:id="rId31"/>
    <p:sldId id="335" r:id="rId32"/>
    <p:sldId id="337" r:id="rId33"/>
    <p:sldId id="332" r:id="rId34"/>
    <p:sldId id="338" r:id="rId35"/>
    <p:sldId id="341" r:id="rId36"/>
    <p:sldId id="314" r:id="rId37"/>
  </p:sldIdLst>
  <p:sldSz cx="9144000" cy="6858000" type="screen4x3"/>
  <p:notesSz cx="6858000" cy="98726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3609-136B-4A0C-AB61-50D94C6E6048}" type="datetimeFigureOut">
              <a:rPr lang="pl-PL" smtClean="0"/>
              <a:pPr/>
              <a:t>2017-06-09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1CBD-BE68-4476-B0B7-DEEFCBAD5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3609-136B-4A0C-AB61-50D94C6E6048}" type="datetimeFigureOut">
              <a:rPr lang="pl-PL" smtClean="0"/>
              <a:pPr/>
              <a:t>2017-06-09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1CBD-BE68-4476-B0B7-DEEFCBAD5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3609-136B-4A0C-AB61-50D94C6E6048}" type="datetimeFigureOut">
              <a:rPr lang="pl-PL" smtClean="0"/>
              <a:pPr/>
              <a:t>2017-06-09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1CBD-BE68-4476-B0B7-DEEFCBAD5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3609-136B-4A0C-AB61-50D94C6E6048}" type="datetimeFigureOut">
              <a:rPr lang="pl-PL" smtClean="0"/>
              <a:pPr/>
              <a:t>2017-06-09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1CBD-BE68-4476-B0B7-DEEFCBAD5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3609-136B-4A0C-AB61-50D94C6E6048}" type="datetimeFigureOut">
              <a:rPr lang="pl-PL" smtClean="0"/>
              <a:pPr/>
              <a:t>2017-06-09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1CBD-BE68-4476-B0B7-DEEFCBAD5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3609-136B-4A0C-AB61-50D94C6E6048}" type="datetimeFigureOut">
              <a:rPr lang="pl-PL" smtClean="0"/>
              <a:pPr/>
              <a:t>2017-06-09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1CBD-BE68-4476-B0B7-DEEFCBAD5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3609-136B-4A0C-AB61-50D94C6E6048}" type="datetimeFigureOut">
              <a:rPr lang="pl-PL" smtClean="0"/>
              <a:pPr/>
              <a:t>2017-06-09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1CBD-BE68-4476-B0B7-DEEFCBAD5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3609-136B-4A0C-AB61-50D94C6E6048}" type="datetimeFigureOut">
              <a:rPr lang="pl-PL" smtClean="0"/>
              <a:pPr/>
              <a:t>2017-06-09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1CBD-BE68-4476-B0B7-DEEFCBAD5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3609-136B-4A0C-AB61-50D94C6E6048}" type="datetimeFigureOut">
              <a:rPr lang="pl-PL" smtClean="0"/>
              <a:pPr/>
              <a:t>2017-06-09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1CBD-BE68-4476-B0B7-DEEFCBAD5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3609-136B-4A0C-AB61-50D94C6E6048}" type="datetimeFigureOut">
              <a:rPr lang="pl-PL" smtClean="0"/>
              <a:pPr/>
              <a:t>2017-06-09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1CBD-BE68-4476-B0B7-DEEFCBAD5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3609-136B-4A0C-AB61-50D94C6E6048}" type="datetimeFigureOut">
              <a:rPr lang="pl-PL" smtClean="0"/>
              <a:pPr/>
              <a:t>2017-06-09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1CBD-BE68-4476-B0B7-DEEFCBAD5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23609-136B-4A0C-AB61-50D94C6E6048}" type="datetimeFigureOut">
              <a:rPr lang="pl-PL" smtClean="0"/>
              <a:pPr/>
              <a:t>2017-06-09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1CBD-BE68-4476-B0B7-DEEFCBAD5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564904"/>
            <a:ext cx="8820472" cy="1512168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</a:rPr>
              <a:t>NOWY MODEL SPRAWOZDAWCZOŚCI </a:t>
            </a:r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</a:rPr>
              <a:t>RZECZNIKÓW KONSUMENTÓW</a:t>
            </a:r>
            <a:endParaRPr lang="pl-PL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149080"/>
            <a:ext cx="8763000" cy="2232248"/>
          </a:xfrm>
        </p:spPr>
        <p:txBody>
          <a:bodyPr>
            <a:normAutofit lnSpcReduction="10000"/>
          </a:bodyPr>
          <a:lstStyle/>
          <a:p>
            <a:endParaRPr lang="pl-PL" sz="16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endParaRPr lang="pl-PL" sz="16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endParaRPr lang="pl-PL" sz="16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Anna 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Brzozowska-Filipowicz </a:t>
            </a:r>
            <a:br>
              <a:rPr lang="pl-PL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endParaRPr lang="pl-PL" sz="16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Wydział Miejskiego Rzecznika Konsumentów </a:t>
            </a:r>
          </a:p>
          <a:p>
            <a:pPr>
              <a:spcBef>
                <a:spcPts val="0"/>
              </a:spcBef>
            </a:pP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Urząd m.st. Warszawy</a:t>
            </a:r>
          </a:p>
          <a:p>
            <a:pPr>
              <a:spcBef>
                <a:spcPts val="0"/>
              </a:spcBef>
            </a:pPr>
            <a:endParaRPr lang="pl-PL" sz="16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9 czerwca 2017 r. </a:t>
            </a:r>
            <a:endParaRPr lang="pl-PL" sz="16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210264" cy="617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340664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60649"/>
            <a:ext cx="8784976" cy="6120680"/>
          </a:xfrm>
        </p:spPr>
        <p:txBody>
          <a:bodyPr>
            <a:normAutofit/>
          </a:bodyPr>
          <a:lstStyle/>
          <a:p>
            <a:pPr marL="633222" indent="-514350">
              <a:buNone/>
            </a:pP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</a:rPr>
              <a:t>Kryterium </a:t>
            </a:r>
            <a:r>
              <a:rPr lang="pl-PL" sz="2600" b="1" dirty="0">
                <a:solidFill>
                  <a:schemeClr val="accent2">
                    <a:lumMod val="75000"/>
                  </a:schemeClr>
                </a:solidFill>
              </a:rPr>
              <a:t>klasyfikacyjne:</a:t>
            </a:r>
          </a:p>
          <a:p>
            <a:pPr marL="633222" indent="-514350">
              <a:buNone/>
            </a:pPr>
            <a:r>
              <a:rPr lang="pl-PL" sz="3000" b="1" dirty="0" smtClean="0">
                <a:solidFill>
                  <a:schemeClr val="accent2">
                    <a:lumMod val="75000"/>
                  </a:schemeClr>
                </a:solidFill>
              </a:rPr>
              <a:t>istota problemu </a:t>
            </a:r>
          </a:p>
          <a:p>
            <a:pPr marL="118872" indent="0">
              <a:buNone/>
            </a:pPr>
            <a:r>
              <a:rPr lang="pl-PL" sz="2600" dirty="0" smtClean="0"/>
              <a:t>rozumiana jako </a:t>
            </a:r>
            <a:r>
              <a:rPr lang="pl-PL" sz="2600" b="1" dirty="0" smtClean="0"/>
              <a:t>najważniejsza, główna przyczyna  skargi konsumenta </a:t>
            </a:r>
            <a:endParaRPr lang="pl-PL" sz="2600" b="1" dirty="0"/>
          </a:p>
          <a:p>
            <a:pPr marL="925513" lvl="1" indent="-295275">
              <a:buFont typeface="Wingdings" panose="05000000000000000000" pitchFamily="2" charset="2"/>
              <a:buChar char="q"/>
            </a:pPr>
            <a:r>
              <a:rPr lang="pl-PL" sz="2200" b="1" dirty="0"/>
              <a:t>rozwiązanie umowy </a:t>
            </a:r>
            <a:r>
              <a:rPr lang="pl-PL" sz="2200" dirty="0"/>
              <a:t>(odstąpienie , wypowiedzenie, wygaśnięcie)</a:t>
            </a:r>
          </a:p>
          <a:p>
            <a:pPr marL="925513" lvl="1" indent="-295275">
              <a:buFont typeface="Wingdings" panose="05000000000000000000" pitchFamily="2" charset="2"/>
              <a:buChar char="q"/>
            </a:pPr>
            <a:r>
              <a:rPr lang="pl-PL" sz="2200" b="1" dirty="0"/>
              <a:t>wady towarów </a:t>
            </a:r>
            <a:r>
              <a:rPr lang="pl-PL" sz="2200" b="1" dirty="0" smtClean="0"/>
              <a:t>/ </a:t>
            </a:r>
            <a:r>
              <a:rPr lang="pl-PL" sz="2200" b="1" dirty="0"/>
              <a:t>nienależyte wykonanie umowy</a:t>
            </a:r>
          </a:p>
          <a:p>
            <a:pPr marL="925513" lvl="1" indent="-295275">
              <a:buFont typeface="Wingdings" panose="05000000000000000000" pitchFamily="2" charset="2"/>
              <a:buChar char="q"/>
            </a:pPr>
            <a:r>
              <a:rPr lang="pl-PL" sz="2200" b="1" dirty="0"/>
              <a:t>nieuczciwe praktyki rynkowe </a:t>
            </a:r>
            <a:r>
              <a:rPr lang="pl-PL" sz="2200" b="1" dirty="0" smtClean="0"/>
              <a:t>/ </a:t>
            </a:r>
            <a:r>
              <a:rPr lang="pl-PL" sz="2200" b="1" dirty="0"/>
              <a:t>wady czynności prawnych</a:t>
            </a:r>
          </a:p>
          <a:p>
            <a:pPr marL="925513" lvl="1" indent="-295275">
              <a:buFont typeface="Wingdings" panose="05000000000000000000" pitchFamily="2" charset="2"/>
              <a:buChar char="q"/>
            </a:pPr>
            <a:r>
              <a:rPr lang="pl-PL" sz="2200" b="1" dirty="0"/>
              <a:t>warunki </a:t>
            </a:r>
            <a:r>
              <a:rPr lang="pl-PL" sz="2200" b="1" dirty="0" smtClean="0"/>
              <a:t>umów / </a:t>
            </a:r>
            <a:r>
              <a:rPr lang="pl-PL" sz="2200" b="1" dirty="0"/>
              <a:t>niedozwolone postanowienia umowne </a:t>
            </a:r>
          </a:p>
          <a:p>
            <a:pPr marL="925513" lvl="1" indent="-295275">
              <a:buFont typeface="Wingdings" panose="05000000000000000000" pitchFamily="2" charset="2"/>
              <a:buChar char="q"/>
            </a:pPr>
            <a:r>
              <a:rPr lang="pl-PL" sz="2200" b="1" dirty="0"/>
              <a:t>inne  </a:t>
            </a:r>
            <a:endParaRPr lang="pl-PL" sz="2200" b="1" dirty="0" smtClean="0"/>
          </a:p>
          <a:p>
            <a:pPr marL="630238" lvl="1" indent="0">
              <a:buNone/>
            </a:pPr>
            <a:endParaRPr lang="pl-PL" sz="1000" b="1" dirty="0">
              <a:solidFill>
                <a:srgbClr val="006699"/>
              </a:solidFill>
            </a:endParaRPr>
          </a:p>
          <a:p>
            <a:pPr marL="118872" indent="0">
              <a:buNone/>
            </a:pPr>
            <a:r>
              <a:rPr lang="pl-PL" sz="2200" dirty="0" smtClean="0"/>
              <a:t>klasyfikację </a:t>
            </a:r>
            <a:r>
              <a:rPr lang="pl-PL" sz="2200" dirty="0"/>
              <a:t>towarów i usług wg zaleceń KE należy traktować jako </a:t>
            </a:r>
            <a:br>
              <a:rPr lang="pl-PL" sz="2200" dirty="0"/>
            </a:b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regułę interpretacyjną</a:t>
            </a:r>
            <a:r>
              <a:rPr lang="pl-PL" sz="2200" dirty="0" smtClean="0"/>
              <a:t>  co do klasyfikacji towarów i usług, </a:t>
            </a:r>
            <a:r>
              <a:rPr lang="pl-PL" sz="2200" dirty="0"/>
              <a:t>których ocena </a:t>
            </a:r>
            <a:br>
              <a:rPr lang="pl-PL" sz="2200" dirty="0"/>
            </a:br>
            <a:r>
              <a:rPr lang="pl-PL" sz="2200" u="sng" dirty="0"/>
              <a:t>jest nieoczywista, budzi </a:t>
            </a:r>
            <a:r>
              <a:rPr lang="pl-PL" sz="2200" u="sng" dirty="0" smtClean="0"/>
              <a:t>wątpliwości.</a:t>
            </a:r>
          </a:p>
          <a:p>
            <a:pPr marL="118872" indent="0">
              <a:buNone/>
            </a:pPr>
            <a:endParaRPr lang="pl-PL" sz="1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6632"/>
            <a:ext cx="8784976" cy="6624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Sprawozdawczość powinna obejmować </a:t>
            </a:r>
            <a:r>
              <a:rPr lang="pl-PL" sz="2400" b="1" u="sng" dirty="0" smtClean="0">
                <a:solidFill>
                  <a:schemeClr val="accent2">
                    <a:lumMod val="75000"/>
                  </a:schemeClr>
                </a:solidFill>
              </a:rPr>
              <a:t>wszystkie sprawy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prowadzone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przez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RK, w tym </a:t>
            </a:r>
            <a:r>
              <a:rPr lang="pl-PL" sz="2000" dirty="0" smtClean="0"/>
              <a:t>oparte na </a:t>
            </a:r>
            <a:r>
              <a:rPr lang="pl-PL" sz="2000" dirty="0"/>
              <a:t>powyższej </a:t>
            </a:r>
            <a:r>
              <a:rPr lang="pl-PL" sz="2000" dirty="0" smtClean="0"/>
              <a:t>klasyfikacji:</a:t>
            </a:r>
          </a:p>
          <a:p>
            <a:pPr marL="0" indent="0">
              <a:buNone/>
            </a:pPr>
            <a:endParaRPr lang="pl-PL" sz="10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udzielanie konsumentom porad i informacji </a:t>
            </a:r>
          </a:p>
          <a:p>
            <a:pPr lvl="1">
              <a:spcBef>
                <a:spcPts val="0"/>
              </a:spcBef>
            </a:pPr>
            <a:r>
              <a:rPr lang="pl-PL" sz="1600" dirty="0" smtClean="0">
                <a:latin typeface="+mj-lt"/>
              </a:rPr>
              <a:t>osobiście lub telefonicznie (bez dokumentacji)</a:t>
            </a:r>
          </a:p>
          <a:p>
            <a:pPr lvl="1">
              <a:spcBef>
                <a:spcPts val="0"/>
              </a:spcBef>
            </a:pPr>
            <a:r>
              <a:rPr lang="pl-PL" sz="1600" dirty="0" smtClean="0">
                <a:latin typeface="+mj-lt"/>
              </a:rPr>
              <a:t>na piśmie (akta tych spraw tworzą dokumentację)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pl-PL" sz="10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występowanie do przedsiębiorców </a:t>
            </a:r>
            <a:r>
              <a:rPr lang="pl-PL" sz="1800" dirty="0" smtClean="0">
                <a:latin typeface="+mj-lt"/>
              </a:rPr>
              <a:t>w sprawach o ochronę konsumentów</a:t>
            </a:r>
            <a:r>
              <a:rPr lang="pl-PL" sz="1800" b="1" dirty="0" smtClean="0">
                <a:latin typeface="+mj-lt"/>
              </a:rPr>
              <a:t> </a:t>
            </a:r>
            <a:r>
              <a:rPr lang="pl-PL" sz="2000" b="1" dirty="0" smtClean="0">
                <a:latin typeface="+mj-lt"/>
              </a:rPr>
              <a:t>	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pl-PL" sz="10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współdziałanie</a:t>
            </a:r>
            <a:r>
              <a:rPr lang="pl-PL" sz="2000" dirty="0" smtClean="0">
                <a:latin typeface="+mj-lt"/>
              </a:rPr>
              <a:t> z innymi instytucjami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(UOKiK, IH, regulatorami rynku,  organami ścigania, itp.), w tym składanie wniosków w sprawie stanowienia i zmiany przepisów 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prawa miejscowego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 zakresie ochrony interesów konsumentów 	</a:t>
            </a:r>
            <a:r>
              <a:rPr lang="pl-PL" sz="1800" dirty="0" smtClean="0">
                <a:latin typeface="+mj-lt"/>
              </a:rPr>
              <a:t>	</a:t>
            </a:r>
            <a:endParaRPr lang="pl-PL" sz="1800" b="1" dirty="0" smtClean="0">
              <a:latin typeface="+mj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pl-PL" sz="10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udzielanie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konsumentom pomocy na drodze sądowej  			</a:t>
            </a:r>
            <a:endParaRPr lang="pl-PL" sz="2000" b="1" dirty="0">
              <a:latin typeface="+mj-lt"/>
            </a:endParaRPr>
          </a:p>
          <a:p>
            <a:pPr lvl="1">
              <a:spcBef>
                <a:spcPts val="0"/>
              </a:spcBef>
            </a:pPr>
            <a:r>
              <a:rPr lang="pl-PL" sz="1800" b="1" dirty="0" smtClean="0">
                <a:latin typeface="+mj-lt"/>
              </a:rPr>
              <a:t>sprawy sądowe z udziałem RK </a:t>
            </a:r>
            <a:r>
              <a:rPr lang="pl-PL" sz="1800" dirty="0" smtClean="0">
                <a:latin typeface="+mj-lt"/>
              </a:rPr>
              <a:t>(wytaczanie </a:t>
            </a:r>
            <a:r>
              <a:rPr lang="pl-PL" sz="1800" dirty="0">
                <a:latin typeface="+mj-lt"/>
              </a:rPr>
              <a:t>powództw na rzecz konsumentów, </a:t>
            </a:r>
            <a:r>
              <a:rPr lang="pl-PL" sz="1800" dirty="0" smtClean="0">
                <a:latin typeface="+mj-lt"/>
              </a:rPr>
              <a:t>wstępowanie </a:t>
            </a:r>
            <a:r>
              <a:rPr lang="pl-PL" sz="1800" dirty="0">
                <a:latin typeface="+mj-lt"/>
              </a:rPr>
              <a:t>do postępowań sądowych, </a:t>
            </a:r>
            <a:r>
              <a:rPr lang="pl-PL" sz="1800" dirty="0" smtClean="0">
                <a:latin typeface="+mj-lt"/>
              </a:rPr>
              <a:t>przedstawianie </a:t>
            </a:r>
            <a:r>
              <a:rPr lang="pl-PL" sz="1800" dirty="0">
                <a:latin typeface="+mj-lt"/>
              </a:rPr>
              <a:t>sądowi poglądu w </a:t>
            </a:r>
            <a:r>
              <a:rPr lang="pl-PL" sz="1800" dirty="0" smtClean="0">
                <a:latin typeface="+mj-lt"/>
              </a:rPr>
              <a:t>sprawie</a:t>
            </a:r>
            <a:r>
              <a:rPr lang="pl-PL" sz="1800" dirty="0">
                <a:latin typeface="+mj-lt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pl-PL" sz="1800" dirty="0">
                <a:latin typeface="+mj-lt"/>
              </a:rPr>
              <a:t>udzielanie konsumentom </a:t>
            </a:r>
            <a:r>
              <a:rPr lang="pl-PL" sz="1800" b="1" dirty="0">
                <a:latin typeface="+mj-lt"/>
              </a:rPr>
              <a:t>pomocy przy samodzielnym dochodzeniu </a:t>
            </a:r>
            <a:r>
              <a:rPr lang="pl-PL" sz="1800" b="1" dirty="0" smtClean="0">
                <a:latin typeface="+mj-lt"/>
              </a:rPr>
              <a:t>roszczeń </a:t>
            </a:r>
            <a:r>
              <a:rPr lang="pl-PL" sz="1800" dirty="0">
                <a:latin typeface="+mj-lt"/>
              </a:rPr>
              <a:t>przed </a:t>
            </a:r>
            <a:r>
              <a:rPr lang="pl-PL" sz="1800" dirty="0" smtClean="0">
                <a:latin typeface="+mj-lt"/>
              </a:rPr>
              <a:t>sądem</a:t>
            </a:r>
          </a:p>
          <a:p>
            <a:pPr marL="457200" lvl="1" indent="0">
              <a:spcBef>
                <a:spcPts val="0"/>
              </a:spcBef>
              <a:buNone/>
            </a:pPr>
            <a:endParaRPr lang="pl-PL" sz="1800" dirty="0">
              <a:latin typeface="+mj-lt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l-PL" sz="2000" dirty="0" smtClean="0"/>
              <a:t>oraz sprawy </a:t>
            </a:r>
            <a:r>
              <a:rPr lang="pl-PL" sz="2000" b="1" dirty="0" smtClean="0"/>
              <a:t>nie </a:t>
            </a:r>
            <a:r>
              <a:rPr lang="pl-PL" sz="2000" b="1" dirty="0"/>
              <a:t>wymagające kwalifikowania</a:t>
            </a:r>
            <a:r>
              <a:rPr lang="pl-PL" sz="2000" dirty="0"/>
              <a:t>: </a:t>
            </a:r>
            <a:endParaRPr lang="pl-PL" sz="3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informacje </a:t>
            </a:r>
            <a:r>
              <a:rPr lang="pl-PL" sz="1800" b="1" dirty="0">
                <a:solidFill>
                  <a:schemeClr val="accent2">
                    <a:lumMod val="75000"/>
                  </a:schemeClr>
                </a:solidFill>
              </a:rPr>
              <a:t>ogólne </a:t>
            </a:r>
            <a:endParaRPr lang="pl-PL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sprawy niekonsumenckie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pl-PL" sz="1800" dirty="0" smtClean="0">
                <a:latin typeface="+mj-lt"/>
              </a:rPr>
              <a:t>występowanie w charakterze</a:t>
            </a: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oskarżyciela posiłkowego</a:t>
            </a:r>
            <a:r>
              <a:rPr lang="pl-PL" sz="1800" dirty="0" smtClean="0">
                <a:latin typeface="+mj-lt"/>
              </a:rPr>
              <a:t> w sprawach o wykroczenia </a:t>
            </a:r>
            <a:r>
              <a:rPr lang="pl-PL" sz="2000" dirty="0" smtClean="0">
                <a:latin typeface="+mj-lt"/>
              </a:rPr>
              <a:t>	</a:t>
            </a: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27849994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2. Sposób prezentowania danych </a:t>
            </a:r>
            <a:b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przy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uwzględnieniu 3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kryteriów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0576460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571" y="0"/>
            <a:ext cx="66684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6"/>
          <p:cNvSpPr>
            <a:spLocks noGrp="1"/>
          </p:cNvSpPr>
          <p:nvPr>
            <p:ph type="body" sz="half" idx="4294967295"/>
          </p:nvPr>
        </p:nvSpPr>
        <p:spPr>
          <a:xfrm>
            <a:off x="0" y="0"/>
            <a:ext cx="2484438" cy="59054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3000" b="1" dirty="0">
                <a:solidFill>
                  <a:schemeClr val="accent2">
                    <a:lumMod val="75000"/>
                  </a:schemeClr>
                </a:solidFill>
              </a:rPr>
              <a:t>Sposób </a:t>
            </a:r>
            <a:r>
              <a:rPr lang="pl-PL" sz="3000" b="1" dirty="0" smtClean="0">
                <a:solidFill>
                  <a:schemeClr val="accent2">
                    <a:lumMod val="75000"/>
                  </a:schemeClr>
                </a:solidFill>
              </a:rPr>
              <a:t>prezentowania danych:</a:t>
            </a:r>
          </a:p>
          <a:p>
            <a:endParaRPr lang="pl-PL" dirty="0" smtClean="0"/>
          </a:p>
          <a:p>
            <a:pPr marL="0" indent="0">
              <a:buNone/>
            </a:pPr>
            <a:r>
              <a:rPr lang="pl-PL" sz="2600" dirty="0" smtClean="0"/>
              <a:t>4 tabele  </a:t>
            </a:r>
            <a:br>
              <a:rPr lang="pl-PL" sz="2600" dirty="0" smtClean="0"/>
            </a:br>
            <a:r>
              <a:rPr lang="pl-PL" sz="2600" dirty="0" smtClean="0"/>
              <a:t>według rodzajów </a:t>
            </a:r>
          </a:p>
          <a:p>
            <a:pPr marL="0" indent="0">
              <a:buNone/>
            </a:pPr>
            <a:r>
              <a:rPr lang="pl-PL" sz="2600" dirty="0"/>
              <a:t>prowadzonych przez RK spraw</a:t>
            </a:r>
            <a:endParaRPr lang="pl-PL" sz="2600" dirty="0" smtClean="0"/>
          </a:p>
          <a:p>
            <a:pPr marL="0" indent="0">
              <a:buNone/>
            </a:pPr>
            <a:endParaRPr lang="pl-PL" sz="2600" dirty="0" smtClean="0"/>
          </a:p>
          <a:p>
            <a:pPr marL="0" indent="0">
              <a:buNone/>
            </a:pPr>
            <a:r>
              <a:rPr lang="pl-PL" sz="2600" dirty="0" smtClean="0"/>
              <a:t>każda tabela ma </a:t>
            </a:r>
            <a:br>
              <a:rPr lang="pl-PL" sz="2600" dirty="0" smtClean="0"/>
            </a:br>
            <a:r>
              <a:rPr lang="pl-PL" sz="2600" dirty="0" smtClean="0"/>
              <a:t>taki sam układ prezentujący dane według </a:t>
            </a:r>
          </a:p>
          <a:p>
            <a:pPr marL="0" indent="0">
              <a:buNone/>
            </a:pPr>
            <a:r>
              <a:rPr lang="pl-PL" sz="2600" dirty="0" smtClean="0"/>
              <a:t>3 kategorii</a:t>
            </a:r>
          </a:p>
          <a:p>
            <a:pPr marL="0" indent="0">
              <a:buNone/>
            </a:pPr>
            <a:endParaRPr lang="pl-PL" sz="2900" dirty="0" smtClean="0"/>
          </a:p>
        </p:txBody>
      </p:sp>
    </p:spTree>
    <p:extLst>
      <p:ext uri="{BB962C8B-B14F-4D97-AF65-F5344CB8AC3E}">
        <p14:creationId xmlns="" xmlns:p14="http://schemas.microsoft.com/office/powerpoint/2010/main" val="1543496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"/>
            <a:ext cx="9036496" cy="4534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Przykład prezentowania danych: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51" y="453403"/>
            <a:ext cx="8135949" cy="64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495501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209331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3. Sposób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zbierania danych 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8869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>
            <a:normAutofit lnSpcReduction="10000"/>
          </a:bodyPr>
          <a:lstStyle/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Narzędzie: </a:t>
            </a:r>
            <a:r>
              <a:rPr lang="pl-PL" sz="2400" dirty="0" smtClean="0"/>
              <a:t>model opracowano przy wykorzystaniu arkusza kalkulacyjnego programu </a:t>
            </a:r>
            <a:r>
              <a:rPr lang="pl-PL" sz="2400" b="1" dirty="0" smtClean="0"/>
              <a:t>Microsoft Excel </a:t>
            </a:r>
          </a:p>
          <a:p>
            <a:pPr lvl="1"/>
            <a:r>
              <a:rPr lang="pl-PL" sz="1800" dirty="0" smtClean="0"/>
              <a:t>narzędzie powszechnie dostępne - nie wiąże się z dodatkowymi kosztami </a:t>
            </a:r>
          </a:p>
          <a:p>
            <a:pPr lvl="1"/>
            <a:r>
              <a:rPr lang="pl-PL" sz="1800" dirty="0" smtClean="0"/>
              <a:t>możliwość wykorzystania funkcji </a:t>
            </a:r>
            <a:r>
              <a:rPr lang="pl-PL" sz="1800" b="1" dirty="0" smtClean="0"/>
              <a:t>[lista rozwijana]</a:t>
            </a:r>
          </a:p>
          <a:p>
            <a:pPr lvl="1"/>
            <a:r>
              <a:rPr lang="pl-PL" sz="1800" dirty="0" smtClean="0"/>
              <a:t>możliwość wykorzystania funkcji </a:t>
            </a:r>
            <a:r>
              <a:rPr lang="pl-PL" sz="1800" b="1" dirty="0" smtClean="0"/>
              <a:t>[tabela przestawna] </a:t>
            </a:r>
          </a:p>
          <a:p>
            <a:pPr marL="457200" lvl="1" indent="0">
              <a:buNone/>
            </a:pPr>
            <a:r>
              <a:rPr lang="pl-PL" sz="2200" dirty="0" smtClean="0"/>
              <a:t>możliwe jednak jest korzystanie z arkuszy kalkulacyjnych </a:t>
            </a:r>
            <a:r>
              <a:rPr lang="pl-PL" sz="2200" b="1" dirty="0" smtClean="0"/>
              <a:t>i</a:t>
            </a:r>
            <a:r>
              <a:rPr lang="pl-PL" sz="2400" dirty="0" smtClean="0"/>
              <a:t>nnych dostępnych programów np. </a:t>
            </a:r>
            <a:r>
              <a:rPr lang="pl-PL" sz="2400" dirty="0" err="1" smtClean="0"/>
              <a:t>OpenOffice</a:t>
            </a:r>
            <a:endParaRPr lang="pl-PL" sz="2400" dirty="0" smtClean="0"/>
          </a:p>
          <a:p>
            <a:pPr marL="457200" lvl="1" indent="0">
              <a:buNone/>
            </a:pPr>
            <a:endParaRPr lang="pl-PL" sz="2400" dirty="0" smtClean="0"/>
          </a:p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Sposób:</a:t>
            </a:r>
            <a:r>
              <a:rPr lang="pl-PL" sz="2400" dirty="0" smtClean="0"/>
              <a:t> wymaga </a:t>
            </a:r>
            <a:r>
              <a:rPr lang="pl-PL" sz="2400" b="1" dirty="0" smtClean="0"/>
              <a:t>bieżącego</a:t>
            </a:r>
            <a:r>
              <a:rPr lang="pl-PL" sz="2400" dirty="0" smtClean="0"/>
              <a:t> (przez cały okres sprawozdawczy) </a:t>
            </a:r>
            <a:r>
              <a:rPr lang="pl-PL" sz="2400" b="1" dirty="0" smtClean="0"/>
              <a:t>rejestrowania i klasyfikowania prowadzonych spraw </a:t>
            </a:r>
            <a:br>
              <a:rPr lang="pl-PL" sz="2400" b="1" dirty="0" smtClean="0"/>
            </a:br>
            <a:r>
              <a:rPr lang="pl-PL" sz="2400" dirty="0" smtClean="0"/>
              <a:t>przy pomocy specjalnie w tym celu stworzonych arkuszy. </a:t>
            </a:r>
          </a:p>
          <a:p>
            <a:pPr marL="400050" lvl="1" indent="0">
              <a:buNone/>
            </a:pPr>
            <a:r>
              <a:rPr lang="pl-PL" sz="2000" dirty="0" smtClean="0"/>
              <a:t>Wymagane jest oddzielne rejestrowanie i klasyfikowanie poszczególnych rodzajów spraw, ale według tych samych zasad.</a:t>
            </a:r>
            <a:endParaRPr lang="pl-PL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76672"/>
          </a:xfrm>
        </p:spPr>
        <p:txBody>
          <a:bodyPr>
            <a:noAutofit/>
          </a:bodyPr>
          <a:lstStyle/>
          <a:p>
            <a:pPr algn="l"/>
            <a:r>
              <a:rPr lang="pl-PL" sz="1800" b="1" dirty="0" smtClean="0">
                <a:solidFill>
                  <a:srgbClr val="006699"/>
                </a:solidFill>
              </a:rPr>
              <a:t>sposób zbierania danych – porady i informacje </a:t>
            </a:r>
            <a:endParaRPr lang="pl-PL" sz="1800" b="1" dirty="0">
              <a:solidFill>
                <a:srgbClr val="006699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812359" cy="61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548680"/>
          </a:xfrm>
        </p:spPr>
        <p:txBody>
          <a:bodyPr>
            <a:normAutofit/>
          </a:bodyPr>
          <a:lstStyle/>
          <a:p>
            <a:pPr algn="l"/>
            <a:r>
              <a:rPr lang="pl-PL" sz="1800" b="1" dirty="0" smtClean="0">
                <a:solidFill>
                  <a:srgbClr val="006699"/>
                </a:solidFill>
              </a:rPr>
              <a:t>sposób zbierania danych - występowanie do przedsiębiorców</a:t>
            </a:r>
            <a:endParaRPr lang="pl-PL" sz="1800" b="1" dirty="0">
              <a:solidFill>
                <a:srgbClr val="006699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19944" y="152400"/>
            <a:ext cx="8229600" cy="1113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596336" y="1196752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200" b="1" strike="dblStrike" kern="1100" baseline="30000" dirty="0" smtClean="0">
                <a:solidFill>
                  <a:schemeClr val="bg1"/>
                </a:solidFill>
              </a:rPr>
              <a:t>Z</a:t>
            </a:r>
            <a:endParaRPr lang="pl-PL" sz="7200" strike="dblStrike" kern="1100" baseline="30000" dirty="0">
              <a:solidFill>
                <a:schemeClr val="bg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596336" y="1268760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956"/>
            <a:ext cx="8820472" cy="645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</a:rPr>
              <a:t>1. Założenia nowego modelu sprawozdawczości </a:t>
            </a:r>
            <a:br>
              <a:rPr lang="pl-PL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</a:rPr>
              <a:t>rzeczników konsumentów </a:t>
            </a:r>
            <a:endParaRPr lang="pl-PL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50588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3541"/>
            <a:ext cx="8748464" cy="605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8604448" cy="5486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800" b="1" dirty="0" smtClean="0">
                <a:solidFill>
                  <a:srgbClr val="006699"/>
                </a:solidFill>
              </a:rPr>
              <a:t>sposób zbierania danych – współpraca z innymi instytucjami </a:t>
            </a:r>
            <a:endParaRPr lang="pl-PL" sz="1800" b="1" dirty="0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978387"/>
            <a:ext cx="763284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Sposób przetransferowania danych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 arkuszy</a:t>
            </a:r>
            <a:r>
              <a:rPr kumimoji="0" lang="pl-PL" sz="28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służących do zbierania danych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800" b="1" baseline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do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tabel prezentujących dane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7"/>
            <a:ext cx="5616624" cy="652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795482"/>
            <a:ext cx="2736304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Warunkiem</a:t>
            </a:r>
            <a:r>
              <a:rPr kumimoji="0" lang="pl-PL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transferu danych jest posiadanie kompletnego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arkusza  danych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(nie może być pustych pól)</a:t>
            </a: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7357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91480"/>
            <a:ext cx="864096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Porady i informacje – transfer danych - tworzenie tabeli przestawnej: </a:t>
            </a:r>
            <a:endParaRPr lang="pl-PL" sz="36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pl-PL" sz="2000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/>
              <a:t>P</a:t>
            </a:r>
            <a:r>
              <a:rPr lang="pl-PL" sz="2000" dirty="0" smtClean="0"/>
              <a:t>rzy pomocy funkcji [Sortuj] oddziel </a:t>
            </a:r>
            <a:r>
              <a:rPr lang="pl-PL" sz="2000" dirty="0"/>
              <a:t>sprawy niekwalifikowane </a:t>
            </a:r>
            <a:r>
              <a:rPr lang="pl-PL" sz="2000" dirty="0" smtClean="0"/>
              <a:t>i zlicz je.</a:t>
            </a:r>
            <a:endParaRPr lang="pl-PL" sz="3200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 smtClean="0"/>
              <a:t>Zaznacz </a:t>
            </a:r>
            <a:r>
              <a:rPr lang="pl-PL" sz="2000" dirty="0"/>
              <a:t>obszar z danymi kwalifikowanymi i wstaw Tabelę </a:t>
            </a:r>
            <a:r>
              <a:rPr lang="pl-PL" sz="2000" dirty="0" smtClean="0"/>
              <a:t>przestawną.</a:t>
            </a:r>
            <a:endParaRPr lang="pl-PL" sz="3200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 smtClean="0"/>
              <a:t>Wypełnij Listę </a:t>
            </a:r>
            <a:r>
              <a:rPr lang="pl-PL" sz="2000" dirty="0"/>
              <a:t>pól tabeli </a:t>
            </a:r>
            <a:r>
              <a:rPr lang="pl-PL" sz="2000" dirty="0" smtClean="0"/>
              <a:t>przestawnej:</a:t>
            </a:r>
            <a:endParaRPr lang="pl-PL" sz="3200" dirty="0"/>
          </a:p>
          <a:p>
            <a:pPr lvl="1">
              <a:lnSpc>
                <a:spcPct val="150000"/>
              </a:lnSpc>
            </a:pPr>
            <a:r>
              <a:rPr lang="pl-PL" sz="2000" dirty="0" smtClean="0"/>
              <a:t>Do </a:t>
            </a:r>
            <a:r>
              <a:rPr lang="pl-PL" sz="2000" dirty="0"/>
              <a:t>pola Etykiety </a:t>
            </a:r>
            <a:r>
              <a:rPr lang="pl-PL" sz="2000" dirty="0" smtClean="0"/>
              <a:t>wierszy:       B</a:t>
            </a:r>
            <a:r>
              <a:rPr lang="pl-PL" sz="2000" dirty="0"/>
              <a:t>. informacje sektorowe</a:t>
            </a:r>
            <a:endParaRPr lang="pl-PL" sz="3200" dirty="0"/>
          </a:p>
          <a:p>
            <a:pPr lvl="1">
              <a:lnSpc>
                <a:spcPct val="150000"/>
              </a:lnSpc>
            </a:pPr>
            <a:r>
              <a:rPr lang="pl-PL" sz="2000" dirty="0"/>
              <a:t>Do pola Etykiety kolumn: </a:t>
            </a:r>
            <a:r>
              <a:rPr lang="pl-PL" sz="2000" dirty="0" smtClean="0"/>
              <a:t>      C. </a:t>
            </a:r>
            <a:r>
              <a:rPr lang="pl-PL" sz="2000" dirty="0"/>
              <a:t>Główny </a:t>
            </a:r>
            <a:r>
              <a:rPr lang="pl-PL" sz="2000" dirty="0" smtClean="0"/>
              <a:t>problem i  A</a:t>
            </a:r>
            <a:r>
              <a:rPr lang="pl-PL" sz="2000" dirty="0"/>
              <a:t>. Sposób zawarcia umowy </a:t>
            </a:r>
            <a:endParaRPr lang="pl-PL" sz="3200" dirty="0"/>
          </a:p>
          <a:p>
            <a:pPr lvl="1">
              <a:lnSpc>
                <a:spcPct val="150000"/>
              </a:lnSpc>
            </a:pPr>
            <a:r>
              <a:rPr lang="pl-PL" sz="2000" dirty="0"/>
              <a:t>Do pola Wartości: 	</a:t>
            </a:r>
            <a:r>
              <a:rPr lang="pl-PL" sz="2000" dirty="0" smtClean="0"/>
              <a:t>            C</a:t>
            </a:r>
            <a:r>
              <a:rPr lang="pl-PL" sz="2000" dirty="0"/>
              <a:t>. Główny problem</a:t>
            </a:r>
            <a:endParaRPr lang="pl-PL" sz="3200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pl-PL" sz="2000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b="1" dirty="0" smtClean="0"/>
              <a:t>Masz </a:t>
            </a:r>
            <a:r>
              <a:rPr lang="pl-PL" sz="2000" b="1" dirty="0"/>
              <a:t>gotową </a:t>
            </a:r>
            <a:r>
              <a:rPr lang="pl-PL" sz="2000" b="1" dirty="0" smtClean="0"/>
              <a:t>tabelę </a:t>
            </a:r>
            <a:r>
              <a:rPr lang="pl-PL" sz="2000" b="1" dirty="0" smtClean="0">
                <a:sym typeface="Wingdings" panose="05000000000000000000" pitchFamily="2" charset="2"/>
              </a:rPr>
              <a:t></a:t>
            </a:r>
            <a:endParaRPr lang="pl-PL" sz="3200" b="1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/>
              <a:t>Możesz teraz poprawić jej </a:t>
            </a:r>
            <a:r>
              <a:rPr lang="pl-PL" sz="2000" dirty="0" smtClean="0"/>
              <a:t>widok</a:t>
            </a:r>
          </a:p>
          <a:p>
            <a:pPr lvl="0"/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15367498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496" y="4891"/>
            <a:ext cx="8352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Następnie należy zaznaczyć nasz dane i wstawić tabelę przestawną 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3" y="835224"/>
            <a:ext cx="9049507" cy="556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02543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457200"/>
            <a:ext cx="71151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918841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476673"/>
            <a:ext cx="77768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Wykorzystanie arkuszy danych w pracy rzecznika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lvl="0"/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Możliwość znalezienia spraw danego rodzaju: wykorzystaj sortowanie </a:t>
            </a:r>
            <a:endParaRPr lang="pl-PL" sz="2000" dirty="0" smtClean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Możliwość </a:t>
            </a:r>
            <a:r>
              <a:rPr lang="pl-PL" sz="2000" dirty="0"/>
              <a:t>odnotowywania przydatnych informacji o sprawie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Kolumny </a:t>
            </a:r>
            <a:r>
              <a:rPr lang="pl-PL" sz="2000" dirty="0"/>
              <a:t>dane konsumenta, przedsiębiorcy nie są obowiązkowe – można ich nie wypełniać, ale powiązać np. wyłącznie z numerem sprawy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Możliwość rozszerzenie </a:t>
            </a:r>
            <a:r>
              <a:rPr lang="pl-PL" sz="2000" dirty="0"/>
              <a:t>o dodatkowe kolumny, jeśli istnieje taka potrzeba, np. dane sądu. </a:t>
            </a:r>
            <a:r>
              <a:rPr lang="pl-PL" sz="2000" dirty="0" smtClean="0"/>
              <a:t>sygn</a:t>
            </a:r>
            <a:r>
              <a:rPr lang="pl-PL" sz="2000" dirty="0"/>
              <a:t>. akt lub instytucje współpracujące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/>
              <a:t>Wszystkie </a:t>
            </a:r>
            <a:r>
              <a:rPr lang="pl-PL" sz="2000" b="1" dirty="0"/>
              <a:t>dane poza danymi </a:t>
            </a:r>
            <a:r>
              <a:rPr lang="pl-PL" sz="2000" b="1" dirty="0" smtClean="0"/>
              <a:t>ilościowymi dot. prowadzonych spraw </a:t>
            </a:r>
            <a:r>
              <a:rPr lang="pl-PL" sz="2000" b="1" dirty="0"/>
              <a:t>służą wyłącznie do użytku </a:t>
            </a:r>
            <a:r>
              <a:rPr lang="pl-PL" sz="2000" b="1" dirty="0" smtClean="0"/>
              <a:t>rzecznika konsumentów -  </a:t>
            </a:r>
            <a:r>
              <a:rPr lang="pl-PL" sz="2000" b="1" u="sng" dirty="0"/>
              <a:t>nikomu nie są przekazywane </a:t>
            </a:r>
          </a:p>
        </p:txBody>
      </p:sp>
    </p:spTree>
    <p:extLst>
      <p:ext uri="{BB962C8B-B14F-4D97-AF65-F5344CB8AC3E}">
        <p14:creationId xmlns="" xmlns:p14="http://schemas.microsoft.com/office/powerpoint/2010/main" val="2624115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404664"/>
            <a:ext cx="741682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Sposób przekazywania danych do UOKiK </a:t>
            </a:r>
            <a:endParaRPr lang="pl-PL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Wydrukowane tabele zawierające dane sprawozdawcze mogą stanowić element sprawozdania RK z działalności w danym roku </a:t>
            </a:r>
            <a:endParaRPr lang="pl-PL" sz="2000" dirty="0" smtClean="0"/>
          </a:p>
          <a:p>
            <a:pPr lvl="0">
              <a:lnSpc>
                <a:spcPct val="150000"/>
              </a:lnSpc>
            </a:pPr>
            <a:endParaRPr lang="pl-PL" sz="20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Wydrukowane tabele mogą </a:t>
            </a:r>
            <a:r>
              <a:rPr lang="pl-PL" sz="2000" dirty="0" smtClean="0"/>
              <a:t>wraz </a:t>
            </a:r>
            <a:r>
              <a:rPr lang="pl-PL" sz="2000" dirty="0"/>
              <a:t>ze sprawozdaniem </a:t>
            </a:r>
            <a:r>
              <a:rPr lang="pl-PL" sz="2000" dirty="0" smtClean="0"/>
              <a:t>być </a:t>
            </a:r>
            <a:r>
              <a:rPr lang="pl-PL" sz="2000" dirty="0"/>
              <a:t>przekazywane właściwej delegaturze UOKiK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000" dirty="0" smtClean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/>
              <a:t>Istotne </a:t>
            </a:r>
            <a:r>
              <a:rPr lang="pl-PL" sz="2000" b="1" dirty="0"/>
              <a:t>jest </a:t>
            </a:r>
            <a:r>
              <a:rPr lang="pl-PL" sz="2000" b="1" dirty="0" smtClean="0"/>
              <a:t>jednak, aby </a:t>
            </a:r>
            <a:r>
              <a:rPr lang="pl-PL" sz="2000" b="1" dirty="0"/>
              <a:t>były one </a:t>
            </a:r>
            <a:r>
              <a:rPr lang="pl-PL" sz="2000" b="1" dirty="0" smtClean="0"/>
              <a:t>też przesyłane </a:t>
            </a:r>
            <a:r>
              <a:rPr lang="pl-PL" sz="2000" b="1" dirty="0"/>
              <a:t>do </a:t>
            </a:r>
            <a:r>
              <a:rPr lang="pl-PL" sz="2000" b="1" dirty="0" smtClean="0"/>
              <a:t>właściwej delegatury </a:t>
            </a:r>
            <a:r>
              <a:rPr lang="pl-PL" sz="2000" b="1" dirty="0"/>
              <a:t>UOKiK </a:t>
            </a:r>
            <a:r>
              <a:rPr lang="pl-PL" sz="2000" b="1" u="sng" dirty="0"/>
              <a:t>w formie elektronicznej </a:t>
            </a:r>
            <a:r>
              <a:rPr lang="pl-PL" sz="2000" b="1" dirty="0" smtClean="0"/>
              <a:t>- na </a:t>
            </a:r>
            <a:r>
              <a:rPr lang="pl-PL" sz="2000" b="1" dirty="0"/>
              <a:t>pewno ułatwi to zbieranie i opracowywanie danych w skali kraju. </a:t>
            </a:r>
          </a:p>
          <a:p>
            <a:pPr lvl="0">
              <a:lnSpc>
                <a:spcPct val="150000"/>
              </a:lnSpc>
            </a:pPr>
            <a:r>
              <a:rPr lang="pl-PL" sz="2000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8720669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971600" y="2564904"/>
            <a:ext cx="5886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</a:rPr>
              <a:t>5. Pytania </a:t>
            </a:r>
            <a:endParaRPr lang="pl-PL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94978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836712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Pytanie: W jaki sposób sprawozdanie powinno uwzględniać porady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udzielane pocztą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elektroniczną? jako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udzielane ustnie i telefonicznie czy pisemnie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to dwie odrębne rubryki w tabeli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)?</a:t>
            </a:r>
          </a:p>
          <a:p>
            <a:endParaRPr lang="pl-PL" dirty="0" smtClean="0"/>
          </a:p>
          <a:p>
            <a:r>
              <a:rPr lang="pl-PL" dirty="0" smtClean="0"/>
              <a:t>To zależy od charakteru pytania i sposobu prowadzenia sprawy:</a:t>
            </a:r>
          </a:p>
          <a:p>
            <a:r>
              <a:rPr lang="pl-PL" dirty="0" smtClean="0"/>
              <a:t>Inaczej gdy mail wymaga tylko udzielenia </a:t>
            </a:r>
            <a:r>
              <a:rPr lang="pl-PL" dirty="0"/>
              <a:t>krótkiej </a:t>
            </a:r>
            <a:r>
              <a:rPr lang="pl-PL" dirty="0" smtClean="0"/>
              <a:t>odpowiedzi drogą elektroniczną – jak telefoniczne</a:t>
            </a:r>
          </a:p>
          <a:p>
            <a:r>
              <a:rPr lang="pl-PL" dirty="0" smtClean="0"/>
              <a:t>Inaczej gdy inicjuje prowadzenie sprawy pisemnie – jak wyjaśnienia albo wystąpienia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/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982616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5904656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pl-PL" sz="4400" b="1" dirty="0">
                <a:solidFill>
                  <a:schemeClr val="accent2">
                    <a:lumMod val="75000"/>
                  </a:schemeClr>
                </a:solidFill>
                <a:latin typeface="Corbel" pitchFamily="34" charset="0"/>
              </a:rPr>
              <a:t>obowiązek sprawozdawczy Rzecznika Konsumentów (RK</a:t>
            </a:r>
            <a:r>
              <a:rPr lang="pl-PL" sz="4400" b="1" dirty="0" smtClean="0">
                <a:solidFill>
                  <a:schemeClr val="accent2">
                    <a:lumMod val="75000"/>
                  </a:schemeClr>
                </a:solidFill>
                <a:latin typeface="Corbel" pitchFamily="34" charset="0"/>
              </a:rPr>
              <a:t>):</a:t>
            </a:r>
          </a:p>
          <a:p>
            <a:pPr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orbel" pitchFamily="34" charset="0"/>
              </a:rPr>
              <a:t>względem starosty /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Corbel" pitchFamily="34" charset="0"/>
              </a:rPr>
              <a:t>prezydenta miasta </a:t>
            </a:r>
            <a:r>
              <a:rPr lang="pl-PL" dirty="0">
                <a:latin typeface="Corbel" pitchFamily="34" charset="0"/>
              </a:rPr>
              <a:t>art. 43 ust. 1 </a:t>
            </a:r>
            <a:r>
              <a:rPr lang="pl-PL" dirty="0" err="1" smtClean="0">
                <a:latin typeface="Corbel" pitchFamily="34" charset="0"/>
              </a:rPr>
              <a:t>uokik</a:t>
            </a:r>
            <a:endParaRPr lang="pl-PL" dirty="0">
              <a:latin typeface="Corbel" pitchFamily="34" charset="0"/>
            </a:endParaRPr>
          </a:p>
          <a:p>
            <a:pPr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orbel" pitchFamily="34" charset="0"/>
              </a:rPr>
              <a:t>względem UOKiK</a:t>
            </a:r>
            <a:r>
              <a:rPr lang="pl-PL" b="1" dirty="0" smtClean="0">
                <a:latin typeface="Corbel" pitchFamily="34" charset="0"/>
              </a:rPr>
              <a:t> </a:t>
            </a:r>
            <a:r>
              <a:rPr lang="pl-PL" dirty="0" smtClean="0">
                <a:latin typeface="Corbel" pitchFamily="34" charset="0"/>
              </a:rPr>
              <a:t>art. 43 ust. 1 </a:t>
            </a:r>
            <a:r>
              <a:rPr lang="pl-PL" dirty="0" err="1" smtClean="0">
                <a:latin typeface="Corbel" pitchFamily="34" charset="0"/>
              </a:rPr>
              <a:t>uokik</a:t>
            </a:r>
            <a:endParaRPr lang="pl-PL" dirty="0" smtClean="0">
              <a:latin typeface="Corbel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accent2">
                  <a:lumMod val="75000"/>
                </a:schemeClr>
              </a:buClr>
              <a:buNone/>
            </a:pPr>
            <a:endParaRPr lang="pl-PL" sz="1600" dirty="0" smtClean="0">
              <a:latin typeface="Corbel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pl-PL" sz="3600" dirty="0" smtClean="0"/>
              <a:t>Sprawozdawczość obejmuje </a:t>
            </a:r>
            <a:r>
              <a:rPr lang="pl-PL" sz="3600" dirty="0"/>
              <a:t>zestawienia </a:t>
            </a:r>
            <a:r>
              <a:rPr lang="pl-PL" sz="3600" dirty="0" smtClean="0"/>
              <a:t>liczbowe </a:t>
            </a:r>
            <a:br>
              <a:rPr lang="pl-PL" sz="3600" dirty="0" smtClean="0"/>
            </a:br>
            <a:r>
              <a:rPr lang="pl-PL" sz="3600" dirty="0" smtClean="0"/>
              <a:t>spraw </a:t>
            </a:r>
            <a:r>
              <a:rPr lang="pl-PL" sz="3600" dirty="0"/>
              <a:t>prowadzonych przez </a:t>
            </a:r>
            <a:r>
              <a:rPr lang="pl-PL" sz="3600" dirty="0" smtClean="0"/>
              <a:t>RK </a:t>
            </a:r>
            <a:r>
              <a:rPr lang="pl-PL" sz="3600" dirty="0"/>
              <a:t>w danym okresie sprawozdawczym (roku)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sporządzone w oparciu o klasyfikację spraw.</a:t>
            </a:r>
            <a:endParaRPr lang="pl-PL" sz="3600" dirty="0" smtClean="0">
              <a:latin typeface="Corbel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accent2">
                  <a:lumMod val="75000"/>
                </a:schemeClr>
              </a:buClr>
              <a:buNone/>
            </a:pPr>
            <a:endParaRPr lang="pl-PL" sz="1700" dirty="0" smtClean="0">
              <a:latin typeface="Corbel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pl-PL" sz="4400" b="1" dirty="0" smtClean="0">
                <a:solidFill>
                  <a:schemeClr val="accent2">
                    <a:lumMod val="75000"/>
                  </a:schemeClr>
                </a:solidFill>
                <a:latin typeface="Corbel" pitchFamily="34" charset="0"/>
              </a:rPr>
              <a:t>właściwa klasyfikacja spraw </a:t>
            </a:r>
            <a:r>
              <a:rPr lang="pl-PL" dirty="0" smtClean="0">
                <a:latin typeface="Corbel" pitchFamily="34" charset="0"/>
              </a:rPr>
              <a:t>pozwala na </a:t>
            </a:r>
          </a:p>
          <a:p>
            <a:pPr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pl-PL" sz="3300" b="1" dirty="0" smtClean="0">
                <a:solidFill>
                  <a:schemeClr val="accent2">
                    <a:lumMod val="75000"/>
                  </a:schemeClr>
                </a:solidFill>
                <a:latin typeface="Corbel" pitchFamily="34" charset="0"/>
              </a:rPr>
              <a:t>prawidłowe realizowanie obowiązku prowadzenia, klasyfikowania </a:t>
            </a:r>
            <a:endParaRPr lang="pl-PL" sz="3300" b="1" dirty="0">
              <a:solidFill>
                <a:schemeClr val="accent2">
                  <a:lumMod val="75000"/>
                </a:schemeClr>
              </a:solidFill>
              <a:latin typeface="Corbel" pitchFamily="34" charset="0"/>
            </a:endParaRPr>
          </a:p>
          <a:p>
            <a:pPr marL="400050" lvl="1" indent="0">
              <a:spcBef>
                <a:spcPts val="60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pl-PL" sz="3300" b="1" dirty="0" smtClean="0">
                <a:solidFill>
                  <a:schemeClr val="accent2">
                    <a:lumMod val="75000"/>
                  </a:schemeClr>
                </a:solidFill>
                <a:latin typeface="Corbel" pitchFamily="34" charset="0"/>
              </a:rPr>
              <a:t>archiwizowania </a:t>
            </a:r>
            <a:r>
              <a:rPr lang="pl-PL" sz="3300" b="1" dirty="0">
                <a:solidFill>
                  <a:schemeClr val="accent2">
                    <a:lumMod val="75000"/>
                  </a:schemeClr>
                </a:solidFill>
                <a:latin typeface="Corbel" pitchFamily="34" charset="0"/>
              </a:rPr>
              <a:t>dokumentacji </a:t>
            </a:r>
            <a:r>
              <a:rPr lang="pl-PL" sz="3300" b="1" dirty="0" smtClean="0">
                <a:solidFill>
                  <a:schemeClr val="accent2">
                    <a:lumMod val="75000"/>
                  </a:schemeClr>
                </a:solidFill>
                <a:latin typeface="Corbel" pitchFamily="34" charset="0"/>
              </a:rPr>
              <a:t>spraw</a:t>
            </a:r>
            <a:r>
              <a:rPr lang="pl-PL" sz="3300" b="1" dirty="0">
                <a:solidFill>
                  <a:schemeClr val="accent2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pl-PL" sz="3300" b="1" dirty="0" smtClean="0">
                <a:solidFill>
                  <a:schemeClr val="accent2">
                    <a:lumMod val="75000"/>
                  </a:schemeClr>
                </a:solidFill>
                <a:latin typeface="Corbel" pitchFamily="34" charset="0"/>
              </a:rPr>
              <a:t/>
            </a:r>
            <a:br>
              <a:rPr lang="pl-PL" sz="3300" b="1" dirty="0" smtClean="0">
                <a:solidFill>
                  <a:schemeClr val="accent2">
                    <a:lumMod val="75000"/>
                  </a:schemeClr>
                </a:solidFill>
                <a:latin typeface="Corbel" pitchFamily="34" charset="0"/>
              </a:rPr>
            </a:br>
            <a:r>
              <a:rPr lang="pl-PL" sz="2500" dirty="0" smtClean="0">
                <a:latin typeface="Corbel" pitchFamily="34" charset="0"/>
              </a:rPr>
              <a:t>instrukcja kancelaryjna - </a:t>
            </a:r>
            <a:r>
              <a:rPr lang="pl-PL" sz="2500" dirty="0" err="1" smtClean="0">
                <a:latin typeface="Corbel" pitchFamily="34" charset="0"/>
              </a:rPr>
              <a:t>rozp</a:t>
            </a:r>
            <a:r>
              <a:rPr lang="pl-PL" sz="2500" dirty="0" smtClean="0">
                <a:latin typeface="Corbel" pitchFamily="34" charset="0"/>
              </a:rPr>
              <a:t>. Prezesa RM z 18.01.2011 Dz. U. nr 14, poz. 67 ze zm.</a:t>
            </a:r>
          </a:p>
          <a:p>
            <a:pPr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endParaRPr lang="pl-PL" dirty="0" smtClean="0">
              <a:latin typeface="Corbel" pitchFamily="34" charset="0"/>
            </a:endParaRPr>
          </a:p>
          <a:p>
            <a:pPr>
              <a:spcBef>
                <a:spcPts val="600"/>
              </a:spcBef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orbel" pitchFamily="34" charset="0"/>
              </a:rPr>
              <a:t>szybką identyfikację</a:t>
            </a:r>
            <a:r>
              <a:rPr lang="pl-PL" b="1" dirty="0" smtClean="0">
                <a:latin typeface="Corbel" pitchFamily="34" charset="0"/>
              </a:rPr>
              <a:t> </a:t>
            </a:r>
            <a:r>
              <a:rPr lang="pl-PL" dirty="0" smtClean="0">
                <a:latin typeface="Corbel" pitchFamily="34" charset="0"/>
              </a:rPr>
              <a:t>i</a:t>
            </a:r>
            <a:r>
              <a:rPr lang="pl-PL" b="1" dirty="0" smtClean="0">
                <a:latin typeface="Corbel" pitchFamily="34" charset="0"/>
              </a:rPr>
              <a:t>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Corbel" pitchFamily="34" charset="0"/>
              </a:rPr>
              <a:t>ustalenie ilości </a:t>
            </a:r>
            <a:r>
              <a:rPr lang="pl-PL" dirty="0" smtClean="0">
                <a:latin typeface="Corbel" pitchFamily="34" charset="0"/>
              </a:rPr>
              <a:t>spraw </a:t>
            </a:r>
            <a:r>
              <a:rPr lang="pl-PL" dirty="0">
                <a:latin typeface="Corbel" pitchFamily="34" charset="0"/>
              </a:rPr>
              <a:t>określonej </a:t>
            </a:r>
            <a:r>
              <a:rPr lang="pl-PL" dirty="0" smtClean="0">
                <a:latin typeface="Corbel" pitchFamily="34" charset="0"/>
              </a:rPr>
              <a:t>kategorii</a:t>
            </a:r>
            <a:r>
              <a:rPr lang="pl-PL" dirty="0">
                <a:latin typeface="Corbel" pitchFamily="34" charset="0"/>
              </a:rPr>
              <a:t> </a:t>
            </a:r>
            <a:r>
              <a:rPr lang="pl-PL" dirty="0" smtClean="0">
                <a:latin typeface="Corbel" pitchFamily="34" charset="0"/>
              </a:rPr>
              <a:t>na potrzeby np.: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3200" b="1" dirty="0" smtClean="0">
                <a:latin typeface="Corbel" pitchFamily="34" charset="0"/>
              </a:rPr>
              <a:t>kontroli</a:t>
            </a:r>
            <a:r>
              <a:rPr lang="pl-PL" sz="3200" dirty="0" smtClean="0">
                <a:latin typeface="Corbel" pitchFamily="34" charset="0"/>
              </a:rPr>
              <a:t> (</a:t>
            </a:r>
            <a:r>
              <a:rPr lang="pl-PL" sz="3200" dirty="0" err="1" smtClean="0">
                <a:latin typeface="Corbel" pitchFamily="34" charset="0"/>
              </a:rPr>
              <a:t>wewn</a:t>
            </a:r>
            <a:r>
              <a:rPr lang="pl-PL" sz="3200" dirty="0" smtClean="0">
                <a:latin typeface="Corbel" pitchFamily="34" charset="0"/>
              </a:rPr>
              <a:t>. – np. w trybie nadzoru starosty/prezydenta lub zewn. – np. NIK)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3200" b="1" dirty="0" smtClean="0">
                <a:latin typeface="Corbel" pitchFamily="34" charset="0"/>
              </a:rPr>
              <a:t>zapytań dziennikarzy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3200" b="1" dirty="0" smtClean="0">
                <a:latin typeface="Corbel" pitchFamily="34" charset="0"/>
              </a:rPr>
              <a:t>zapytań ze strony innych instytucji i organów </a:t>
            </a:r>
            <a:r>
              <a:rPr lang="pl-PL" sz="3200" dirty="0" smtClean="0">
                <a:latin typeface="Corbel" pitchFamily="34" charset="0"/>
              </a:rPr>
              <a:t>zbierających </a:t>
            </a:r>
            <a:r>
              <a:rPr lang="pl-PL" sz="3200" dirty="0">
                <a:latin typeface="Corbel" pitchFamily="34" charset="0"/>
              </a:rPr>
              <a:t>informacje </a:t>
            </a:r>
            <a:r>
              <a:rPr lang="pl-PL" sz="3200" dirty="0" smtClean="0">
                <a:latin typeface="Corbel" pitchFamily="34" charset="0"/>
              </a:rPr>
              <a:t>w toku własnych działań</a:t>
            </a:r>
            <a:endParaRPr lang="pl-PL" sz="3200" dirty="0" smtClean="0">
              <a:latin typeface="Arial Narrow" pitchFamily="34" charset="0"/>
            </a:endParaRPr>
          </a:p>
          <a:p>
            <a:endParaRPr lang="pl-PL" dirty="0" smtClean="0">
              <a:latin typeface="Arial Narrow" pitchFamily="34" charset="0"/>
            </a:endParaRPr>
          </a:p>
          <a:p>
            <a:endParaRPr lang="pl-PL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44624"/>
            <a:ext cx="903649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Pytanie: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 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co zrobić aby wzdłużać tabelę zachowując listy rozwijane </a:t>
            </a:r>
          </a:p>
          <a:p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(gdy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wpisuję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dane w wierszach dalszych niż 200 lista rozwijana nie wyświetla się)</a:t>
            </a:r>
          </a:p>
          <a:p>
            <a:r>
              <a:rPr lang="pl-PL" sz="2000" b="1" dirty="0" smtClean="0"/>
              <a:t> </a:t>
            </a:r>
            <a:r>
              <a:rPr lang="pl-PL" sz="2000" b="1" dirty="0"/>
              <a:t> </a:t>
            </a:r>
            <a:endParaRPr lang="pl-PL" sz="2000" dirty="0"/>
          </a:p>
          <a:p>
            <a:r>
              <a:rPr lang="pl-PL" sz="2000" dirty="0"/>
              <a:t>W celu „wydłużenia” tabel (wszystkich) z zachowaniem funkcji list rozwijanych w polach klasyfikacji spraw, </a:t>
            </a:r>
            <a:r>
              <a:rPr lang="pl-PL" sz="2000" b="1" dirty="0"/>
              <a:t>wystarczy uruchomić </a:t>
            </a:r>
            <a:r>
              <a:rPr lang="pl-PL" sz="2000" b="1" dirty="0" err="1"/>
              <a:t>autowypełnianie</a:t>
            </a:r>
            <a:r>
              <a:rPr lang="pl-PL" sz="2000" b="1" dirty="0"/>
              <a:t>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przy użyciu przeciągania uchwytu inteligentnego wypełniania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pl-PL" sz="2000" dirty="0"/>
              <a:t> </a:t>
            </a:r>
          </a:p>
          <a:p>
            <a:r>
              <a:rPr lang="pl-PL" b="1" u="sng" dirty="0"/>
              <a:t>krok po roku: 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Zaznacz ostatni wiersz, w którym </a:t>
            </a:r>
            <a:r>
              <a:rPr lang="pl-PL" b="1" dirty="0"/>
              <a:t>listy rozwijane działają prawidłowo (np. 200). </a:t>
            </a:r>
            <a:r>
              <a:rPr lang="pl-PL" dirty="0"/>
              <a:t>Najlepiej, aby był </a:t>
            </a:r>
            <a:r>
              <a:rPr lang="pl-PL" dirty="0" smtClean="0"/>
              <a:t>pusty</a:t>
            </a:r>
            <a:r>
              <a:rPr lang="pl-PL" dirty="0"/>
              <a:t>.</a:t>
            </a:r>
            <a:r>
              <a:rPr lang="pl-PL" dirty="0" smtClean="0"/>
              <a:t>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Umieść </a:t>
            </a:r>
            <a:r>
              <a:rPr lang="pl-PL" dirty="0"/>
              <a:t>wskaźnik </a:t>
            </a:r>
            <a:r>
              <a:rPr lang="pl-PL" dirty="0" smtClean="0"/>
              <a:t>myszy </a:t>
            </a:r>
            <a:r>
              <a:rPr lang="pl-PL" dirty="0"/>
              <a:t>w prawym dolnym rogu zaznaczonych komórek </a:t>
            </a:r>
            <a:r>
              <a:rPr lang="pl-PL" dirty="0" smtClean="0"/>
              <a:t>(prawy </a:t>
            </a:r>
            <a:r>
              <a:rPr lang="pl-PL" dirty="0"/>
              <a:t>dolny róg komórki E204). Powinien pojawić się </a:t>
            </a:r>
            <a:r>
              <a:rPr lang="pl-PL" b="1" dirty="0"/>
              <a:t>uchwyt inteligentnego </a:t>
            </a:r>
            <a:r>
              <a:rPr lang="pl-PL" b="1" dirty="0" smtClean="0"/>
              <a:t>wypełniania</a:t>
            </a:r>
            <a:r>
              <a:rPr lang="pl-PL" dirty="0" smtClean="0"/>
              <a:t>: </a:t>
            </a:r>
            <a:r>
              <a:rPr lang="pl-PL" dirty="0"/>
              <a:t>mały </a:t>
            </a:r>
            <a:r>
              <a:rPr lang="pl-PL" dirty="0" smtClean="0"/>
              <a:t>czarny kwadracik. </a:t>
            </a:r>
            <a:r>
              <a:rPr lang="pl-PL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Chwyć myszką i </a:t>
            </a:r>
            <a:r>
              <a:rPr lang="pl-PL" b="1" dirty="0"/>
              <a:t>przeciągnij w dół uchwyt inteligentnego wypełniania</a:t>
            </a:r>
            <a:r>
              <a:rPr lang="pl-PL" dirty="0"/>
              <a:t>. Wszystkie wiersze poniżej, na które przeciągniesz zaznaczony wiersz, powinny automatycznie wypełnić się treścią i formułami tego wiersza </a:t>
            </a:r>
            <a:r>
              <a:rPr lang="pl-PL" dirty="0" smtClean="0"/>
              <a:t>– powinny </a:t>
            </a:r>
            <a:r>
              <a:rPr lang="pl-PL" dirty="0"/>
              <a:t>pojawić się z nich listy rozwijane. </a:t>
            </a:r>
          </a:p>
          <a:p>
            <a:endParaRPr lang="pl-PL" dirty="0"/>
          </a:p>
          <a:p>
            <a:r>
              <a:rPr lang="pl-PL" u="sng" dirty="0" smtClean="0"/>
              <a:t>Uwaga</a:t>
            </a:r>
            <a:r>
              <a:rPr lang="pl-PL" u="sng" dirty="0"/>
              <a:t>:</a:t>
            </a:r>
            <a:r>
              <a:rPr lang="pl-PL" dirty="0"/>
              <a:t> jeśli komórki tabeli w ostatnim wierszu zaznaczonym i przeciąganym (tu: wiersz 204) są wypełnione treścią, </a:t>
            </a:r>
            <a:r>
              <a:rPr lang="pl-PL" dirty="0" err="1"/>
              <a:t>autowypełnianie</a:t>
            </a:r>
            <a:r>
              <a:rPr lang="pl-PL" dirty="0"/>
              <a:t> uwzględni całą zawartość. Jeżeli jednak wykasujesz potem zawartość tekstową (np. używając klawisza [</a:t>
            </a:r>
            <a:r>
              <a:rPr lang="pl-PL" dirty="0" err="1"/>
              <a:t>Delete</a:t>
            </a:r>
            <a:r>
              <a:rPr lang="pl-PL" dirty="0"/>
              <a:t>]) treść zniknie, ale formuły (tu: listy rozwijane) pozostaną.  </a:t>
            </a:r>
          </a:p>
          <a:p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2000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3534980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42" y="1998980"/>
            <a:ext cx="5847715" cy="286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839386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508374"/>
            <a:ext cx="84249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Pytanie: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co zrobić jeśli zniknęły mi listy rozwijane?</a:t>
            </a:r>
          </a:p>
          <a:p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 smtClean="0"/>
              <a:t>Listy rozwijane tworzone są przy pomocy danych zapisanych w kolumnach F, G, H. </a:t>
            </a:r>
          </a:p>
          <a:p>
            <a:r>
              <a:rPr lang="pl-PL" dirty="0" smtClean="0"/>
              <a:t>Kolumny te są </a:t>
            </a:r>
            <a:r>
              <a:rPr lang="pl-PL" b="1" dirty="0" smtClean="0"/>
              <a:t>ukryte</a:t>
            </a:r>
            <a:r>
              <a:rPr lang="pl-PL" dirty="0" smtClean="0"/>
              <a:t>.</a:t>
            </a:r>
          </a:p>
          <a:p>
            <a:r>
              <a:rPr lang="pl-PL" dirty="0" smtClean="0"/>
              <a:t>Nie należy usuwać ani tych kolumn, ani wierszy, które obejmują dane w tych kolumnach</a:t>
            </a:r>
          </a:p>
          <a:p>
            <a:r>
              <a:rPr lang="pl-PL" dirty="0" smtClean="0"/>
              <a:t>Przede wszystkim należy więc odkryć kolumny i sprawdzić czy są dane, ewentualnie uzupełnić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8142342" cy="399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828847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836712"/>
            <a:ext cx="820891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Pytanie: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Do których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grup sektorowych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kwalifikować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pl-PL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wózek dziecięcy i usługę fryzjerską?</a:t>
            </a:r>
            <a:endParaRPr lang="pl-PL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2000" dirty="0" smtClean="0"/>
              <a:t> </a:t>
            </a:r>
          </a:p>
          <a:p>
            <a:endParaRPr lang="pl-PL" dirty="0" smtClean="0"/>
          </a:p>
          <a:p>
            <a:r>
              <a:rPr lang="pl-PL" dirty="0" smtClean="0"/>
              <a:t>Stosując jako regułę </a:t>
            </a:r>
            <a:r>
              <a:rPr lang="pl-PL" dirty="0"/>
              <a:t>interpretacyjną </a:t>
            </a:r>
            <a:r>
              <a:rPr lang="pl-PL" dirty="0" smtClean="0"/>
              <a:t>Zalecenia KE </a:t>
            </a:r>
            <a:r>
              <a:rPr lang="pl-PL" dirty="0"/>
              <a:t>z dnia 12.05.2010 r. (DZ. U. UE 2.6.2010</a:t>
            </a:r>
            <a:r>
              <a:rPr lang="pl-PL" dirty="0" smtClean="0"/>
              <a:t>) należy </a:t>
            </a:r>
            <a:r>
              <a:rPr lang="pl-PL" dirty="0"/>
              <a:t>udzielić następującej odpowiedzi na zadane pytanie: </a:t>
            </a:r>
          </a:p>
          <a:p>
            <a:r>
              <a:rPr lang="pl-PL" dirty="0"/>
              <a:t> </a:t>
            </a:r>
            <a:endParaRPr lang="pl-PL" dirty="0" smtClean="0"/>
          </a:p>
          <a:p>
            <a:endParaRPr lang="pl-PL" dirty="0"/>
          </a:p>
          <a:p>
            <a:r>
              <a:rPr lang="pl-PL" dirty="0"/>
              <a:t>Wg Zaleceń KE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wózki dziecięce</a:t>
            </a:r>
            <a:r>
              <a:rPr lang="pl-PL" dirty="0" smtClean="0"/>
              <a:t> </a:t>
            </a:r>
            <a:r>
              <a:rPr lang="pl-PL" dirty="0"/>
              <a:t>klasyfikowane są jako:</a:t>
            </a:r>
          </a:p>
          <a:p>
            <a:r>
              <a:rPr lang="pl-PL" dirty="0"/>
              <a:t>„1.27 artykuły do pielęgnacji niemowląt i dzieci”, </a:t>
            </a:r>
          </a:p>
          <a:p>
            <a:endParaRPr lang="pl-PL" dirty="0" smtClean="0"/>
          </a:p>
          <a:p>
            <a:r>
              <a:rPr lang="pl-PL" dirty="0" smtClean="0"/>
              <a:t>Ta </a:t>
            </a:r>
            <a:r>
              <a:rPr lang="pl-PL" dirty="0"/>
              <a:t>kategoria zaś objęta jest w klasyfikacji RK grupą:</a:t>
            </a:r>
          </a:p>
          <a:p>
            <a:r>
              <a:rPr lang="pl-PL" dirty="0"/>
              <a:t>„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8. art. rekreacyjne, zabawki i art. dla dzieci</a:t>
            </a:r>
            <a:r>
              <a:rPr lang="pl-PL" dirty="0"/>
              <a:t>”</a:t>
            </a:r>
          </a:p>
          <a:p>
            <a:r>
              <a:rPr lang="pl-PL" dirty="0"/>
              <a:t> </a:t>
            </a:r>
            <a:r>
              <a:rPr lang="pl-PL" dirty="0" smtClean="0"/>
              <a:t>-------------------------------------------------------------------------------------------</a:t>
            </a:r>
            <a:endParaRPr lang="pl-PL" dirty="0"/>
          </a:p>
          <a:p>
            <a:r>
              <a:rPr lang="pl-PL" dirty="0"/>
              <a:t>Wg Zaleceń KE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salony fryzjerskie</a:t>
            </a:r>
            <a:r>
              <a:rPr lang="pl-PL" dirty="0" smtClean="0"/>
              <a:t> </a:t>
            </a:r>
            <a:r>
              <a:rPr lang="pl-PL" dirty="0"/>
              <a:t>klasyfikowane są jako:</a:t>
            </a:r>
          </a:p>
          <a:p>
            <a:r>
              <a:rPr lang="pl-PL" dirty="0"/>
              <a:t>„2.6. </a:t>
            </a:r>
            <a:r>
              <a:rPr lang="pl-PL" i="1" dirty="0"/>
              <a:t>Usługi w zakresie pielęgnacji</a:t>
            </a:r>
            <a:r>
              <a:rPr lang="pl-PL" dirty="0"/>
              <a:t>”, </a:t>
            </a:r>
          </a:p>
          <a:p>
            <a:endParaRPr lang="pl-PL" dirty="0" smtClean="0"/>
          </a:p>
          <a:p>
            <a:r>
              <a:rPr lang="pl-PL" dirty="0" smtClean="0"/>
              <a:t>ta </a:t>
            </a:r>
            <a:r>
              <a:rPr lang="pl-PL" dirty="0"/>
              <a:t>kategoria zaś objęta jest w klasyfikacji RK grupą:</a:t>
            </a:r>
          </a:p>
          <a:p>
            <a:r>
              <a:rPr lang="pl-PL" dirty="0"/>
              <a:t>„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23. Inne</a:t>
            </a:r>
            <a:r>
              <a:rPr lang="pl-PL" dirty="0" smtClean="0"/>
              <a:t>”.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3941162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76070" y="213028"/>
            <a:ext cx="820891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Pytanie: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Do których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grup sektorowych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kwalifikować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pl-PL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sprzedaż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materiałów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budowlanych i reklamację okien?</a:t>
            </a:r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67544" y="1628800"/>
            <a:ext cx="856895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Zaleceniach </a:t>
            </a:r>
            <a:r>
              <a:rPr lang="pl-PL" dirty="0"/>
              <a:t>KE </a:t>
            </a:r>
            <a:r>
              <a:rPr lang="pl-PL" dirty="0" smtClean="0"/>
              <a:t>nie ma kategorii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materiały budowlane</a:t>
            </a:r>
            <a:r>
              <a:rPr lang="pl-PL" dirty="0" smtClean="0"/>
              <a:t>. Najbardziej </a:t>
            </a:r>
            <a:r>
              <a:rPr lang="pl-PL" dirty="0"/>
              <a:t>zbliżona </a:t>
            </a:r>
            <a:r>
              <a:rPr lang="pl-PL" dirty="0" smtClean="0"/>
              <a:t>jest</a:t>
            </a:r>
          </a:p>
          <a:p>
            <a:r>
              <a:rPr lang="pl-PL" dirty="0" smtClean="0"/>
              <a:t>„1.10</a:t>
            </a:r>
            <a:r>
              <a:rPr lang="pl-PL" dirty="0"/>
              <a:t>. Artykuły do bieżącego utrzymania domu i drobnych </a:t>
            </a:r>
            <a:r>
              <a:rPr lang="pl-PL" dirty="0" smtClean="0"/>
              <a:t>napraw”. </a:t>
            </a:r>
          </a:p>
          <a:p>
            <a:r>
              <a:rPr lang="pl-PL" dirty="0" smtClean="0"/>
              <a:t>Obejmuje </a:t>
            </a:r>
            <a:r>
              <a:rPr lang="pl-PL" dirty="0"/>
              <a:t>ona m.in</a:t>
            </a:r>
            <a:r>
              <a:rPr lang="pl-PL" dirty="0" smtClean="0"/>
              <a:t>. materiały </a:t>
            </a:r>
            <a:r>
              <a:rPr lang="pl-PL" dirty="0"/>
              <a:t>do majsterkowania, </a:t>
            </a:r>
            <a:r>
              <a:rPr lang="pl-PL" dirty="0" smtClean="0"/>
              <a:t> farby </a:t>
            </a:r>
            <a:r>
              <a:rPr lang="pl-PL" dirty="0"/>
              <a:t>i pokrycia ścienne, </a:t>
            </a:r>
            <a:r>
              <a:rPr lang="pl-PL" dirty="0" smtClean="0"/>
              <a:t>płoty </a:t>
            </a:r>
            <a:r>
              <a:rPr lang="pl-PL" dirty="0"/>
              <a:t>i </a:t>
            </a:r>
            <a:r>
              <a:rPr lang="pl-PL" dirty="0" smtClean="0"/>
              <a:t>wiaty. </a:t>
            </a:r>
          </a:p>
          <a:p>
            <a:endParaRPr lang="pl-PL" dirty="0"/>
          </a:p>
          <a:p>
            <a:r>
              <a:rPr lang="pl-PL" dirty="0" smtClean="0"/>
              <a:t>Wydaje się jednak, że nie </a:t>
            </a:r>
            <a:r>
              <a:rPr lang="pl-PL" dirty="0"/>
              <a:t>obejmuje </a:t>
            </a:r>
            <a:r>
              <a:rPr lang="pl-PL" dirty="0" smtClean="0"/>
              <a:t>„poważniejszych” materiałów </a:t>
            </a:r>
            <a:r>
              <a:rPr lang="pl-PL" dirty="0"/>
              <a:t>budowlanych </a:t>
            </a:r>
            <a:endParaRPr lang="pl-PL" dirty="0" smtClean="0"/>
          </a:p>
          <a:p>
            <a:r>
              <a:rPr lang="pl-PL" dirty="0" smtClean="0"/>
              <a:t>Dlatego mat. </a:t>
            </a:r>
            <a:r>
              <a:rPr lang="pl-PL" dirty="0"/>
              <a:t>budowalne </a:t>
            </a:r>
            <a:r>
              <a:rPr lang="pl-PL" dirty="0" smtClean="0"/>
              <a:t>takiej jak cement, cegła zakwalifikowałabym do :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„9.Inne”.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 smtClean="0"/>
              <a:t>-------------------------------------------------------------------------</a:t>
            </a:r>
          </a:p>
          <a:p>
            <a:r>
              <a:rPr lang="pl-PL" dirty="0" smtClean="0"/>
              <a:t>Mimo, że w naszym systemie prawnym konsument kupuje okna z usługą montażu, </a:t>
            </a:r>
            <a:br>
              <a:rPr lang="pl-PL" dirty="0" smtClean="0"/>
            </a:br>
            <a:r>
              <a:rPr lang="pl-PL" dirty="0" smtClean="0"/>
              <a:t>za najbardziej adekwatną dla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reklamacji okien </a:t>
            </a:r>
            <a:r>
              <a:rPr lang="pl-PL" dirty="0" smtClean="0"/>
              <a:t>uznałabym wskazaną w Zaleceniach KE kategorię: </a:t>
            </a:r>
          </a:p>
          <a:p>
            <a:r>
              <a:rPr lang="pl-PL" dirty="0" smtClean="0"/>
              <a:t>„2.3</a:t>
            </a:r>
            <a:r>
              <a:rPr lang="pl-PL" dirty="0"/>
              <a:t>. Usługi w zakresie bieżącego utrzymania domu i drobnych napraw - Bieżące utrzymanie, konserwacja i naprawy </a:t>
            </a:r>
            <a:r>
              <a:rPr lang="pl-PL" dirty="0" smtClean="0"/>
              <a:t>domowe” </a:t>
            </a:r>
          </a:p>
          <a:p>
            <a:endParaRPr lang="pl-PL" dirty="0" smtClean="0"/>
          </a:p>
          <a:p>
            <a:r>
              <a:rPr lang="pl-PL" dirty="0" smtClean="0"/>
              <a:t>Ta </a:t>
            </a:r>
            <a:r>
              <a:rPr lang="pl-PL" dirty="0"/>
              <a:t>kategoria </a:t>
            </a:r>
            <a:r>
              <a:rPr lang="pl-PL" dirty="0" smtClean="0"/>
              <a:t>objęta </a:t>
            </a:r>
            <a:r>
              <a:rPr lang="pl-PL" dirty="0"/>
              <a:t>jest w klasyfikacji RK grupą</a:t>
            </a:r>
            <a:r>
              <a:rPr lang="pl-PL" dirty="0" smtClean="0"/>
              <a:t>: 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„11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. bieżąca konserwacja, utrzymanie domu, drobne naprawy,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pielęgnacja”</a:t>
            </a:r>
          </a:p>
          <a:p>
            <a:r>
              <a:rPr lang="pl-PL" dirty="0" smtClean="0"/>
              <a:t>obejmuje ona m.in</a:t>
            </a:r>
            <a:r>
              <a:rPr lang="pl-PL" dirty="0"/>
              <a:t>.  wymianę okien i </a:t>
            </a:r>
            <a:r>
              <a:rPr lang="pl-PL" dirty="0" smtClean="0"/>
              <a:t>drzwi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8914548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683568" y="1844820"/>
            <a:ext cx="8249579" cy="4680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683568" y="332656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Pytanie: 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Czy mogę korzystać z  nowego modelu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jeśli nie mam dostępu do Excela?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 smtClea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Tak, arkusze otwierają się i działają w innych arkuszach kalkulacyjnych,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 smtClea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np. </a:t>
            </a:r>
            <a:r>
              <a:rPr lang="pl-PL" dirty="0" err="1" smtClea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OpenOffice</a:t>
            </a:r>
            <a:r>
              <a:rPr lang="pl-PL" dirty="0" smtClea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. Inne arkusze mają też funkcję tabeli przestawnej.</a:t>
            </a:r>
            <a:endParaRPr lang="pl-PL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2924944"/>
            <a:ext cx="763284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Dziękuję za uwagę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4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4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Anna Brzozowska-Filipowicz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afilipowicz@um.warszawa.pl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Zasady prawidłowej klasyfikacji danych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886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Rzetelność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: </a:t>
            </a:r>
            <a:r>
              <a:rPr lang="pl-PL" sz="1800" dirty="0" smtClean="0">
                <a:latin typeface="+mj-lt"/>
              </a:rPr>
              <a:t>dane muszą odzwierciedlać </a:t>
            </a:r>
            <a:r>
              <a:rPr lang="pl-PL" sz="1800" b="1" dirty="0" smtClean="0">
                <a:latin typeface="+mj-lt"/>
              </a:rPr>
              <a:t>prawdziwy</a:t>
            </a:r>
            <a:r>
              <a:rPr lang="pl-PL" sz="1800" dirty="0" smtClean="0">
                <a:latin typeface="+mj-lt"/>
              </a:rPr>
              <a:t> stan prowadzonych spraw</a:t>
            </a:r>
            <a:endParaRPr lang="pl-PL" sz="2000" dirty="0" smtClean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Kompletność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(zupełność):</a:t>
            </a:r>
            <a:r>
              <a:rPr lang="pl-PL" sz="2000" dirty="0" smtClean="0">
                <a:latin typeface="+mj-lt"/>
              </a:rPr>
              <a:t> </a:t>
            </a:r>
            <a:r>
              <a:rPr lang="pl-PL" sz="1800" dirty="0" smtClean="0">
                <a:latin typeface="+mj-lt"/>
              </a:rPr>
              <a:t>dane muszą odzwierciedlać </a:t>
            </a:r>
            <a:r>
              <a:rPr lang="pl-PL" sz="1800" b="1" dirty="0" smtClean="0">
                <a:latin typeface="+mj-lt"/>
              </a:rPr>
              <a:t>wszystkie</a:t>
            </a:r>
            <a:r>
              <a:rPr lang="pl-PL" sz="1800" dirty="0" smtClean="0">
                <a:latin typeface="+mj-lt"/>
              </a:rPr>
              <a:t> sprawy</a:t>
            </a:r>
            <a:endParaRPr lang="pl-PL" sz="9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Rozłączność: </a:t>
            </a:r>
            <a:r>
              <a:rPr lang="pl-PL" sz="1800" dirty="0" smtClean="0"/>
              <a:t>każda sprawa może być klasyfikowana </a:t>
            </a:r>
            <a:r>
              <a:rPr lang="pl-PL" sz="1800" b="1" dirty="0" smtClean="0"/>
              <a:t>tylko raz </a:t>
            </a:r>
            <a:br>
              <a:rPr lang="pl-PL" sz="1800" b="1" dirty="0" smtClean="0"/>
            </a:br>
            <a:r>
              <a:rPr lang="pl-PL" sz="1600" dirty="0" smtClean="0"/>
              <a:t>niedopuszczalne „podwójne” klasyfikowanie spraw, przypisanie sprawy do kilku kategorii</a:t>
            </a: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Jednoznaczność: </a:t>
            </a:r>
            <a:r>
              <a:rPr lang="pl-PL" sz="1800" dirty="0" smtClean="0"/>
              <a:t>dane muszą być klasyfikowane </a:t>
            </a:r>
            <a:r>
              <a:rPr lang="pl-PL" sz="1800" b="1" dirty="0" smtClean="0"/>
              <a:t>wg </a:t>
            </a:r>
            <a:r>
              <a:rPr lang="pl-PL" sz="1800" b="1" dirty="0" smtClean="0">
                <a:latin typeface="+mj-lt"/>
              </a:rPr>
              <a:t>jednakowo rozumianych cech</a:t>
            </a: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Porównywalność:</a:t>
            </a:r>
            <a:r>
              <a:rPr lang="pl-PL" sz="2000" dirty="0" smtClean="0">
                <a:latin typeface="+mj-lt"/>
              </a:rPr>
              <a:t> </a:t>
            </a:r>
            <a:r>
              <a:rPr lang="pl-PL" sz="1800" dirty="0" smtClean="0">
                <a:latin typeface="+mj-lt"/>
              </a:rPr>
              <a:t>dane powinny być </a:t>
            </a:r>
            <a:r>
              <a:rPr lang="pl-PL" sz="1800" b="1" dirty="0" smtClean="0">
                <a:latin typeface="+mj-lt"/>
              </a:rPr>
              <a:t>porównywalne w czasie</a:t>
            </a: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Użyteczność:</a:t>
            </a:r>
            <a:r>
              <a:rPr lang="pl-PL" sz="2000" dirty="0" smtClean="0">
                <a:latin typeface="+mj-lt"/>
              </a:rPr>
              <a:t> </a:t>
            </a:r>
            <a:r>
              <a:rPr lang="pl-PL" sz="1800" dirty="0" smtClean="0">
                <a:latin typeface="+mj-lt"/>
              </a:rPr>
              <a:t>zakres danych powinien być dostosowany do </a:t>
            </a:r>
            <a:r>
              <a:rPr lang="pl-PL" sz="1800" b="1" dirty="0" smtClean="0">
                <a:latin typeface="+mj-lt"/>
              </a:rPr>
              <a:t>potrzeb i istotny</a:t>
            </a:r>
            <a:endParaRPr lang="pl-PL" sz="1800" dirty="0" smtClean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Dostępność i przejrzystość:</a:t>
            </a:r>
            <a:r>
              <a:rPr lang="pl-PL" sz="2000" dirty="0" smtClean="0">
                <a:latin typeface="+mj-lt"/>
              </a:rPr>
              <a:t> </a:t>
            </a:r>
            <a:r>
              <a:rPr lang="pl-PL" sz="1800" dirty="0" smtClean="0">
                <a:latin typeface="+mj-lt"/>
              </a:rPr>
              <a:t>dane powinny być prezentowane w sposób łatwy i zrozumiały</a:t>
            </a: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Jednolitość: </a:t>
            </a:r>
            <a:r>
              <a:rPr lang="pl-PL" sz="1800" dirty="0" smtClean="0">
                <a:latin typeface="+mj-lt"/>
              </a:rPr>
              <a:t>ważne aby wszyscy rzecznicy w kraju stosowali taki sam sposób klasyfikacji danych i opracowywania sprawozdawczości</a:t>
            </a:r>
          </a:p>
          <a:p>
            <a:pPr>
              <a:spcBef>
                <a:spcPts val="600"/>
              </a:spcBef>
            </a:pPr>
            <a:endParaRPr lang="pl-PL" sz="2000" b="1" dirty="0" smtClean="0"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endParaRPr lang="pl-PL" sz="2000" b="1" dirty="0">
              <a:latin typeface="+mj-lt"/>
            </a:endParaRPr>
          </a:p>
          <a:p>
            <a:pPr>
              <a:spcBef>
                <a:spcPts val="600"/>
              </a:spcBef>
            </a:pPr>
            <a:endParaRPr lang="pl-PL" sz="2000" b="1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476672"/>
            <a:ext cx="4680520" cy="638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Stosowane od wielu lat tabele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do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sprawozdań nie były doskonałe:</a:t>
            </a:r>
          </a:p>
          <a:p>
            <a:pPr marL="0" indent="0">
              <a:buNone/>
            </a:pPr>
            <a:endParaRPr lang="pl-PL" sz="1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2000" dirty="0" smtClean="0"/>
              <a:t>klasyfikacja </a:t>
            </a:r>
            <a:r>
              <a:rPr lang="pl-PL" sz="2000" b="1" dirty="0" smtClean="0"/>
              <a:t>nie </a:t>
            </a:r>
            <a:r>
              <a:rPr lang="pl-PL" sz="2000" b="1" dirty="0"/>
              <a:t>była rozłączna i </a:t>
            </a:r>
            <a:r>
              <a:rPr lang="pl-PL" sz="2000" b="1" dirty="0" smtClean="0"/>
              <a:t>jednolita.</a:t>
            </a:r>
          </a:p>
          <a:p>
            <a:endParaRPr lang="pl-PL" sz="1200" b="1" dirty="0" smtClean="0"/>
          </a:p>
          <a:p>
            <a:r>
              <a:rPr lang="pl-PL" sz="2000" dirty="0" smtClean="0"/>
              <a:t>dane </a:t>
            </a:r>
            <a:r>
              <a:rPr lang="pl-PL" sz="2000" b="1" dirty="0" smtClean="0"/>
              <a:t>nie </a:t>
            </a:r>
            <a:r>
              <a:rPr lang="pl-PL" sz="2000" b="1" dirty="0"/>
              <a:t>w pełni odzwierciedlały zadania</a:t>
            </a:r>
            <a:r>
              <a:rPr lang="pl-PL" sz="2000" dirty="0"/>
              <a:t> realizowane przez rzeczników. </a:t>
            </a:r>
            <a:endParaRPr lang="pl-PL" sz="2000" dirty="0" smtClean="0"/>
          </a:p>
          <a:p>
            <a:endParaRPr lang="pl-PL" sz="1200" dirty="0"/>
          </a:p>
          <a:p>
            <a:r>
              <a:rPr lang="pl-PL" sz="2000" dirty="0" smtClean="0"/>
              <a:t>wątpliwości </a:t>
            </a:r>
            <a:r>
              <a:rPr lang="pl-PL" sz="2000" dirty="0"/>
              <a:t>do sposobu klasyfikacji i wykazywania w sprawozdaniach rodzajów prowadzonych spraw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zgłaszała </a:t>
            </a:r>
            <a:r>
              <a:rPr lang="pl-PL" sz="2000" dirty="0"/>
              <a:t>także 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>Najwyższa Izba Kontroli</a:t>
            </a:r>
            <a:r>
              <a:rPr lang="pl-PL" sz="2000" dirty="0" smtClean="0"/>
              <a:t>, </a:t>
            </a:r>
            <a:r>
              <a:rPr lang="pl-PL" sz="2000" dirty="0"/>
              <a:t>która po </a:t>
            </a:r>
            <a:r>
              <a:rPr lang="pl-PL" sz="2000" dirty="0" smtClean="0"/>
              <a:t>kontroli </a:t>
            </a:r>
            <a:r>
              <a:rPr lang="pl-PL" sz="2000" dirty="0"/>
              <a:t>u niektórych rzeczników wskazywała na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b="1" dirty="0" smtClean="0"/>
              <a:t>konieczność </a:t>
            </a:r>
            <a:r>
              <a:rPr lang="pl-PL" sz="2000" b="1" dirty="0"/>
              <a:t>identyfikowania spraw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z </a:t>
            </a:r>
            <a:r>
              <a:rPr lang="pl-PL" sz="2000" b="1" dirty="0"/>
              <a:t>uwzględnieniem nie jednego,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ale </a:t>
            </a:r>
            <a:r>
              <a:rPr lang="pl-PL" sz="2000" b="1" dirty="0"/>
              <a:t>kilku kryteriów. </a:t>
            </a:r>
            <a:endParaRPr lang="pl-PL" sz="1400" b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1487"/>
            <a:ext cx="38862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54657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4" y="188640"/>
            <a:ext cx="9111291" cy="50482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6699"/>
                </a:solidFill>
              </a:rPr>
              <a:t>Wady starego modelu 2</a:t>
            </a:r>
            <a:endParaRPr lang="pl-PL" sz="3200" dirty="0">
              <a:solidFill>
                <a:srgbClr val="00B0F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0381"/>
            <a:ext cx="5562391" cy="547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4801"/>
            <a:ext cx="5154099" cy="429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69736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</a:rPr>
              <a:t>Założenia nowego modelu:</a:t>
            </a:r>
            <a:endParaRPr lang="pl-PL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08720"/>
            <a:ext cx="8208912" cy="5688633"/>
          </a:xfrm>
        </p:spPr>
        <p:txBody>
          <a:bodyPr>
            <a:normAutofit/>
          </a:bodyPr>
          <a:lstStyle/>
          <a:p>
            <a:pPr marL="576072" indent="-457200">
              <a:lnSpc>
                <a:spcPct val="150000"/>
              </a:lnSpc>
              <a:buAutoNum type="arabicPeriod"/>
            </a:pPr>
            <a:r>
              <a:rPr lang="pl-PL" sz="2400" dirty="0" smtClean="0"/>
              <a:t>Sprawozdawczość powinna obejmować </a:t>
            </a:r>
            <a:br>
              <a:rPr lang="pl-PL" sz="2400" dirty="0" smtClean="0"/>
            </a:b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wszystkie rodzaje spraw prowadzonych przez RK </a:t>
            </a:r>
          </a:p>
          <a:p>
            <a:pPr marL="576072" indent="-457200">
              <a:lnSpc>
                <a:spcPct val="150000"/>
              </a:lnSpc>
              <a:buAutoNum type="arabicPeriod"/>
            </a:pPr>
            <a:endParaRPr lang="pl-PL" sz="2400" b="1" dirty="0" smtClean="0"/>
          </a:p>
          <a:p>
            <a:pPr marL="576072" indent="-457200">
              <a:lnSpc>
                <a:spcPct val="150000"/>
              </a:lnSpc>
              <a:buAutoNum type="arabicPeriod"/>
            </a:pPr>
            <a:r>
              <a:rPr lang="pl-PL" sz="2400" dirty="0" smtClean="0"/>
              <a:t>Sprawozdawczość powinna być oparta na klasyfikacji spraw, uwzględniającej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3 kryteria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klasyfikacyjne:</a:t>
            </a:r>
          </a:p>
          <a:p>
            <a:pPr marL="1033272" lvl="1" indent="-5143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400" b="1" dirty="0"/>
              <a:t>sposób zawarcia umowy</a:t>
            </a:r>
          </a:p>
          <a:p>
            <a:pPr marL="1033272" lvl="1" indent="-5143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400" b="1" dirty="0" smtClean="0"/>
              <a:t>sektor </a:t>
            </a:r>
            <a:r>
              <a:rPr lang="pl-PL" sz="2400" b="1" dirty="0"/>
              <a:t>rynku </a:t>
            </a:r>
          </a:p>
          <a:p>
            <a:pPr marL="1033272" lvl="1" indent="-5143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400" b="1" dirty="0" smtClean="0"/>
              <a:t>istotę problemu </a:t>
            </a:r>
          </a:p>
          <a:p>
            <a:pPr marL="633222" indent="-514350">
              <a:buNone/>
            </a:pPr>
            <a:endParaRPr lang="pl-PL" sz="2800" b="1" dirty="0" smtClean="0"/>
          </a:p>
          <a:p>
            <a:pPr marL="633222" indent="-514350">
              <a:buFont typeface="Wingdings" pitchFamily="2" charset="2"/>
              <a:buChar char="§"/>
            </a:pPr>
            <a:endParaRPr lang="pl-PL" sz="1500" b="1" dirty="0" smtClean="0"/>
          </a:p>
          <a:p>
            <a:pPr marL="461772" indent="-342900">
              <a:buFont typeface="+mj-lt"/>
              <a:buAutoNum type="arabicPeriod"/>
            </a:pPr>
            <a:endParaRPr lang="pl-PL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60649"/>
            <a:ext cx="8136904" cy="5904656"/>
          </a:xfrm>
        </p:spPr>
        <p:txBody>
          <a:bodyPr>
            <a:normAutofit/>
          </a:bodyPr>
          <a:lstStyle/>
          <a:p>
            <a:pPr marL="633222" indent="-514350">
              <a:buNone/>
            </a:pPr>
            <a:endParaRPr lang="pl-PL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33222" indent="-514350">
              <a:buNone/>
            </a:pP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Kryterium klasyfikacyjne: </a:t>
            </a:r>
          </a:p>
          <a:p>
            <a:pPr marL="633222" indent="-514350"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sposób zawarcia umowy</a:t>
            </a:r>
            <a:endParaRPr lang="pl-PL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33272" lvl="1" indent="-514350">
              <a:buFont typeface="Wingdings" panose="05000000000000000000" pitchFamily="2" charset="2"/>
              <a:buChar char="q"/>
            </a:pPr>
            <a:r>
              <a:rPr lang="pl-PL" sz="2400" b="1" dirty="0" smtClean="0"/>
              <a:t>w lokalu</a:t>
            </a:r>
          </a:p>
          <a:p>
            <a:pPr marL="1033272" lvl="1" indent="-514350">
              <a:buFont typeface="Wingdings" panose="05000000000000000000" pitchFamily="2" charset="2"/>
              <a:buChar char="q"/>
            </a:pPr>
            <a:r>
              <a:rPr lang="pl-PL" sz="2400" b="1" dirty="0" smtClean="0"/>
              <a:t>poza lokalem</a:t>
            </a:r>
          </a:p>
          <a:p>
            <a:pPr marL="1033272" lvl="1" indent="-514350">
              <a:buFont typeface="Wingdings" panose="05000000000000000000" pitchFamily="2" charset="2"/>
              <a:buChar char="q"/>
            </a:pPr>
            <a:r>
              <a:rPr lang="pl-PL" sz="2400" b="1" dirty="0" smtClean="0"/>
              <a:t>na odległość</a:t>
            </a:r>
          </a:p>
          <a:p>
            <a:pPr marL="925830" lvl="1" indent="-514350">
              <a:buNone/>
            </a:pPr>
            <a:endParaRPr lang="pl-PL" sz="1800" dirty="0" smtClean="0"/>
          </a:p>
          <a:p>
            <a:pPr marL="411480" lvl="1" indent="0">
              <a:buNone/>
            </a:pPr>
            <a:r>
              <a:rPr lang="pl-PL" sz="2000" dirty="0" smtClean="0"/>
              <a:t>w celu zachowania kompletności danych przyjęto, że </a:t>
            </a:r>
          </a:p>
          <a:p>
            <a:pPr marL="411480" lvl="1" indent="0">
              <a:buNone/>
            </a:pPr>
            <a:r>
              <a:rPr lang="pl-PL" sz="2000" dirty="0" smtClean="0"/>
              <a:t>kategoria 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>[w lokalu] </a:t>
            </a:r>
            <a:r>
              <a:rPr lang="pl-PL" sz="2000" dirty="0" smtClean="0"/>
              <a:t>uwzględnia także sprawy, </a:t>
            </a:r>
          </a:p>
          <a:p>
            <a:pPr marL="411480" lvl="1" indent="0">
              <a:buNone/>
            </a:pPr>
            <a:r>
              <a:rPr lang="pl-PL" sz="2000" dirty="0" smtClean="0"/>
              <a:t>przy rozpatrywaniu których </a:t>
            </a:r>
            <a:r>
              <a:rPr lang="pl-PL" sz="2000" u="sng" dirty="0" smtClean="0"/>
              <a:t>sposób zawarcia umowy nie ma znaczenia </a:t>
            </a:r>
          </a:p>
          <a:p>
            <a:pPr marL="411480" lvl="1" indent="0">
              <a:buNone/>
            </a:pPr>
            <a:r>
              <a:rPr lang="pl-PL" sz="2000" dirty="0" smtClean="0"/>
              <a:t>stąd w dalszej części to kryterium oznaczone jest jako </a:t>
            </a:r>
          </a:p>
          <a:p>
            <a:pPr marL="411480" lvl="1" indent="0">
              <a:buNone/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>[w lokalu/bez znaczenia]</a:t>
            </a:r>
          </a:p>
          <a:p>
            <a:pPr marL="925830" lvl="1" indent="-514350">
              <a:buNone/>
            </a:pPr>
            <a:endParaRPr lang="pl-PL" sz="1800" dirty="0" smtClean="0"/>
          </a:p>
          <a:p>
            <a:pPr marL="461772" indent="-342900">
              <a:buFont typeface="+mj-lt"/>
              <a:buAutoNum type="arabicPeriod"/>
            </a:pPr>
            <a:endParaRPr lang="pl-PL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8641"/>
            <a:ext cx="9036496" cy="6336704"/>
          </a:xfrm>
        </p:spPr>
        <p:txBody>
          <a:bodyPr>
            <a:normAutofit/>
          </a:bodyPr>
          <a:lstStyle/>
          <a:p>
            <a:pPr marL="633222" indent="-514350">
              <a:buNone/>
            </a:pP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Kryterium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klasyfikacyjne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marL="633222" indent="-514350"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sektor</a:t>
            </a:r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</a:rPr>
              <a:t> rynku </a:t>
            </a:r>
          </a:p>
          <a:p>
            <a:pPr marL="118872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pl-PL" sz="1900" dirty="0" smtClean="0"/>
              <a:t>w celu zachowania jednoznaczności i porównywalności danych zdecydowano </a:t>
            </a:r>
            <a:r>
              <a:rPr lang="pl-PL" sz="1900" b="1" dirty="0" smtClean="0">
                <a:solidFill>
                  <a:srgbClr val="006699"/>
                </a:solidFill>
              </a:rPr>
              <a:t>wykorzystać klasyfikację sektorów ustaloną </a:t>
            </a:r>
            <a:br>
              <a:rPr lang="pl-PL" sz="1900" b="1" dirty="0" smtClean="0">
                <a:solidFill>
                  <a:srgbClr val="006699"/>
                </a:solidFill>
              </a:rPr>
            </a:br>
            <a:r>
              <a:rPr lang="pl-PL" sz="1900" dirty="0" smtClean="0"/>
              <a:t>ZALECENIAMI KOMISJI EUROPEJSKIEJ z dnia 12 maja 2010 r. </a:t>
            </a:r>
            <a:r>
              <a:rPr lang="pl-PL" sz="1900" b="1" dirty="0" smtClean="0">
                <a:solidFill>
                  <a:srgbClr val="006699"/>
                </a:solidFill>
              </a:rPr>
              <a:t>w sprawie zharmonizowanej metodologii  klasyfikacji i zgłaszania skarg i zapytań konsumentów </a:t>
            </a:r>
            <a:r>
              <a:rPr lang="pl-PL" sz="1900" dirty="0" smtClean="0"/>
              <a:t>(DZ. U. UE 2.6.2010)</a:t>
            </a:r>
          </a:p>
          <a:p>
            <a:pPr marL="633222" indent="-51435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pl-PL" sz="1900" dirty="0" smtClean="0"/>
          </a:p>
          <a:p>
            <a:pPr marL="633222" indent="-51435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sz="1800" dirty="0"/>
              <a:t>klasyfikacja towarów i usług wg </a:t>
            </a:r>
            <a:r>
              <a:rPr lang="pl-PL" sz="1800" dirty="0" smtClean="0"/>
              <a:t>zaleceń KE jest bardzo rozbudowana.</a:t>
            </a:r>
            <a:br>
              <a:rPr lang="pl-PL" sz="1800" dirty="0" smtClean="0"/>
            </a:br>
            <a:r>
              <a:rPr lang="pl-PL" sz="1800" dirty="0" smtClean="0"/>
              <a:t>zdecydowano więc o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pogrupowaniu</a:t>
            </a: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1800" dirty="0" smtClean="0"/>
              <a:t>zdefiniowanych w niej sektorów rynku </a:t>
            </a:r>
            <a:br>
              <a:rPr lang="pl-PL" sz="1800" dirty="0" smtClean="0"/>
            </a:br>
            <a:r>
              <a:rPr lang="pl-PL" sz="1800" dirty="0" smtClean="0"/>
              <a:t>w sposób adekwatny do potrzeb RK i dotychczasowej praktyki. </a:t>
            </a:r>
          </a:p>
          <a:p>
            <a:pPr marL="633222" indent="-51435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pl-PL" sz="1800" dirty="0" smtClean="0"/>
          </a:p>
          <a:p>
            <a:pPr marL="633222" lvl="1" indent="-514350"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800" b="1" dirty="0" smtClean="0"/>
              <a:t>Wyodrębnione sektory rynku niewiele </a:t>
            </a:r>
            <a:r>
              <a:rPr lang="pl-PL" sz="1800" b="1" dirty="0"/>
              <a:t>różnią się od tych wskazywanych dotychczas </a:t>
            </a:r>
            <a:r>
              <a:rPr lang="pl-PL" sz="1800" dirty="0"/>
              <a:t>– zmiany w zakresie kategoryzacji sektorowej </a:t>
            </a:r>
            <a:r>
              <a:rPr lang="pl-PL" sz="1800" u="sng" dirty="0"/>
              <a:t>nie powinny zatem powodować istotnej utraty porównywalności</a:t>
            </a:r>
            <a:r>
              <a:rPr lang="pl-PL" sz="1800" dirty="0"/>
              <a:t> </a:t>
            </a:r>
            <a:r>
              <a:rPr lang="pl-PL" sz="1800" dirty="0" smtClean="0"/>
              <a:t>danych z </a:t>
            </a:r>
            <a:r>
              <a:rPr lang="pl-PL" sz="1800" dirty="0"/>
              <a:t>danymi </a:t>
            </a:r>
            <a:r>
              <a:rPr lang="pl-PL" sz="1800" dirty="0" smtClean="0"/>
              <a:t>wykazywanymi wcześniej.</a:t>
            </a:r>
          </a:p>
          <a:p>
            <a:pPr marL="404622" lvl="1"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633222" lvl="1" indent="-514350">
              <a:spcBef>
                <a:spcPts val="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800" dirty="0" smtClean="0"/>
              <a:t>klasyfikację </a:t>
            </a:r>
            <a:r>
              <a:rPr lang="pl-PL" sz="1800" dirty="0"/>
              <a:t>towarów i usług wg zaleceń KE </a:t>
            </a:r>
            <a:r>
              <a:rPr lang="pl-PL" sz="1800" dirty="0" smtClean="0"/>
              <a:t>należy traktować jako </a:t>
            </a:r>
            <a:br>
              <a:rPr lang="pl-PL" sz="1800" dirty="0" smtClean="0"/>
            </a:br>
            <a:r>
              <a:rPr lang="pl-PL" sz="1800" b="1" dirty="0" smtClean="0">
                <a:solidFill>
                  <a:srgbClr val="006699"/>
                </a:solidFill>
              </a:rPr>
              <a:t>regułę interpretacyjną  </a:t>
            </a:r>
            <a:r>
              <a:rPr lang="pl-PL" sz="1800" dirty="0" smtClean="0"/>
              <a:t>przy klasyfikacji towarów i usług, których ocena </a:t>
            </a:r>
            <a:br>
              <a:rPr lang="pl-PL" sz="1800" dirty="0" smtClean="0"/>
            </a:br>
            <a:r>
              <a:rPr lang="pl-PL" sz="1800" u="sng" dirty="0" smtClean="0"/>
              <a:t>jest nieoczywista, budzi wątpliwości.</a:t>
            </a:r>
          </a:p>
          <a:p>
            <a:pPr marL="633222" lvl="1" indent="-514350">
              <a:spcBef>
                <a:spcPts val="0"/>
              </a:spcBef>
              <a:buClr>
                <a:srgbClr val="0070C0"/>
              </a:buClr>
              <a:buSzPct val="80000"/>
              <a:buFont typeface="Wingdings" pitchFamily="2" charset="2"/>
              <a:buChar char="§"/>
            </a:pPr>
            <a:endParaRPr lang="pl-PL" sz="1800" u="sng" dirty="0" smtClean="0"/>
          </a:p>
          <a:p>
            <a:pPr marL="633222" lvl="1" indent="-51435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pl-PL" sz="1900" u="sng" dirty="0" smtClean="0"/>
          </a:p>
        </p:txBody>
      </p:sp>
    </p:spTree>
    <p:extLst>
      <p:ext uri="{BB962C8B-B14F-4D97-AF65-F5344CB8AC3E}">
        <p14:creationId xmlns="" xmlns:p14="http://schemas.microsoft.com/office/powerpoint/2010/main" val="22590138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</TotalTime>
  <Words>809</Words>
  <Application>Microsoft Office PowerPoint</Application>
  <PresentationFormat>Pokaz na ekranie (4:3)</PresentationFormat>
  <Paragraphs>231</Paragraphs>
  <Slides>36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Motyw pakietu Office</vt:lpstr>
      <vt:lpstr>NOWY MODEL SPRAWOZDAWCZOŚCI  RZECZNIKÓW KONSUMENTÓW</vt:lpstr>
      <vt:lpstr>Slajd 2</vt:lpstr>
      <vt:lpstr>Slajd 3</vt:lpstr>
      <vt:lpstr>Zasady prawidłowej klasyfikacji danych</vt:lpstr>
      <vt:lpstr>Slajd 5</vt:lpstr>
      <vt:lpstr>Wady starego modelu 2</vt:lpstr>
      <vt:lpstr>Założenia nowego modelu: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sposób zbierania danych – porady i informacje </vt:lpstr>
      <vt:lpstr>sposób zbierania danych - występowanie do przedsiębiorców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KLASYFIKACJA SKARG KONSUMENCKICH</dc:title>
  <dc:creator>ALKW</dc:creator>
  <cp:lastModifiedBy>ALKW</cp:lastModifiedBy>
  <cp:revision>167</cp:revision>
  <cp:lastPrinted>2017-06-08T16:45:39Z</cp:lastPrinted>
  <dcterms:created xsi:type="dcterms:W3CDTF">2016-06-09T21:11:08Z</dcterms:created>
  <dcterms:modified xsi:type="dcterms:W3CDTF">2017-06-09T06:20:19Z</dcterms:modified>
</cp:coreProperties>
</file>