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56" r:id="rId2"/>
    <p:sldId id="257" r:id="rId3"/>
    <p:sldId id="264" r:id="rId4"/>
    <p:sldId id="261" r:id="rId5"/>
    <p:sldId id="267" r:id="rId6"/>
    <p:sldId id="258" r:id="rId7"/>
    <p:sldId id="259" r:id="rId8"/>
    <p:sldId id="266" r:id="rId9"/>
    <p:sldId id="260" r:id="rId10"/>
    <p:sldId id="263" r:id="rId11"/>
    <p:sldId id="265" r:id="rId12"/>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D050"/>
    <a:srgbClr val="8A3CC4"/>
    <a:srgbClr val="DAC2EC"/>
    <a:srgbClr val="BA8C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Styl jasny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Styl jasny 1 — Ak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Styl jasny 1 — Ak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08FB837D-C827-4EFA-A057-4D05807E0F7C}" styleName="Styl z motywem 1 — Ak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474" autoAdjust="0"/>
    <p:restoredTop sz="94660"/>
  </p:normalViewPr>
  <p:slideViewPr>
    <p:cSldViewPr snapToGrid="0">
      <p:cViewPr varScale="1">
        <p:scale>
          <a:sx n="116" d="100"/>
          <a:sy n="116" d="100"/>
        </p:scale>
        <p:origin x="252" y="10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Segoe UI" panose="020B0502040204020203" pitchFamily="34" charset="0"/>
                <a:ea typeface="+mn-ea"/>
                <a:cs typeface="Segoe UI" panose="020B0502040204020203" pitchFamily="34" charset="0"/>
              </a:defRPr>
            </a:pPr>
            <a:r>
              <a:rPr lang="pl-PL" sz="4000" dirty="0" smtClean="0">
                <a:solidFill>
                  <a:schemeClr val="tx1"/>
                </a:solidFill>
                <a:latin typeface="Segoe UI" panose="020B0502040204020203" pitchFamily="34" charset="0"/>
                <a:cs typeface="Segoe UI" panose="020B0502040204020203" pitchFamily="34" charset="0"/>
              </a:rPr>
              <a:t>łącznie zbadano</a:t>
            </a:r>
          </a:p>
          <a:p>
            <a:pPr>
              <a:defRPr>
                <a:solidFill>
                  <a:schemeClr val="tx1"/>
                </a:solidFill>
                <a:latin typeface="Segoe UI" panose="020B0502040204020203" pitchFamily="34" charset="0"/>
                <a:cs typeface="Segoe UI" panose="020B0502040204020203" pitchFamily="34" charset="0"/>
              </a:defRPr>
            </a:pPr>
            <a:r>
              <a:rPr lang="pl-PL" sz="4000" dirty="0" smtClean="0">
                <a:solidFill>
                  <a:schemeClr val="tx1"/>
                </a:solidFill>
                <a:latin typeface="Segoe UI" panose="020B0502040204020203" pitchFamily="34" charset="0"/>
                <a:cs typeface="Segoe UI" panose="020B0502040204020203" pitchFamily="34" charset="0"/>
              </a:rPr>
              <a:t>966</a:t>
            </a:r>
            <a:r>
              <a:rPr lang="pl-PL" sz="4000" baseline="0" dirty="0" smtClean="0">
                <a:solidFill>
                  <a:schemeClr val="tx1"/>
                </a:solidFill>
                <a:latin typeface="Segoe UI" panose="020B0502040204020203" pitchFamily="34" charset="0"/>
                <a:cs typeface="Segoe UI" panose="020B0502040204020203" pitchFamily="34" charset="0"/>
              </a:rPr>
              <a:t> partii</a:t>
            </a:r>
            <a:endParaRPr lang="pl-PL" sz="4000" dirty="0">
              <a:solidFill>
                <a:schemeClr val="tx1"/>
              </a:solidFill>
              <a:latin typeface="Segoe UI" panose="020B0502040204020203" pitchFamily="34" charset="0"/>
              <a:cs typeface="Segoe UI" panose="020B0502040204020203" pitchFamily="34" charset="0"/>
            </a:endParaRPr>
          </a:p>
        </c:rich>
      </c:tx>
      <c:layout>
        <c:manualLayout>
          <c:xMode val="edge"/>
          <c:yMode val="edge"/>
          <c:x val="1.3415272309711287E-2"/>
          <c:y val="3.6116214639836677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Segoe UI" panose="020B0502040204020203" pitchFamily="34" charset="0"/>
              <a:ea typeface="+mn-ea"/>
              <a:cs typeface="Segoe UI" panose="020B0502040204020203" pitchFamily="34" charset="0"/>
            </a:defRPr>
          </a:pPr>
          <a:endParaRPr lang="pl-PL"/>
        </a:p>
      </c:txPr>
    </c:title>
    <c:autoTitleDeleted val="0"/>
    <c:plotArea>
      <c:layout>
        <c:manualLayout>
          <c:layoutTarget val="inner"/>
          <c:xMode val="edge"/>
          <c:yMode val="edge"/>
          <c:x val="0.27495513451443571"/>
          <c:y val="8.6074074074074122E-2"/>
          <c:w val="0.44696481299212598"/>
          <c:h val="0.79460411198600178"/>
        </c:manualLayout>
      </c:layout>
      <c:pieChart>
        <c:varyColors val="1"/>
        <c:ser>
          <c:idx val="0"/>
          <c:order val="0"/>
          <c:tx>
            <c:strRef>
              <c:f>Arkusz1!$B$1</c:f>
              <c:strCache>
                <c:ptCount val="1"/>
                <c:pt idx="0">
                  <c:v>Sprzedaż</c:v>
                </c:pt>
              </c:strCache>
            </c:strRef>
          </c:tx>
          <c:dPt>
            <c:idx val="0"/>
            <c:bubble3D val="0"/>
            <c:spPr>
              <a:solidFill>
                <a:srgbClr val="7030A0"/>
              </a:solidFill>
              <a:ln w="19050">
                <a:solidFill>
                  <a:schemeClr val="lt1"/>
                </a:solidFill>
              </a:ln>
              <a:effectLst/>
            </c:spPr>
          </c:dPt>
          <c:dPt>
            <c:idx val="1"/>
            <c:bubble3D val="0"/>
            <c:spPr>
              <a:solidFill>
                <a:srgbClr val="92D050"/>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sz="44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pl-PL"/>
              </a:p>
            </c:txPr>
            <c:dLblPos val="ct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Arkusz1!$A$2:$A$3</c:f>
              <c:strCache>
                <c:ptCount val="2"/>
                <c:pt idx="0">
                  <c:v>zakwestionowano</c:v>
                </c:pt>
                <c:pt idx="1">
                  <c:v>niezakwestionowano</c:v>
                </c:pt>
              </c:strCache>
            </c:strRef>
          </c:cat>
          <c:val>
            <c:numRef>
              <c:f>Arkusz1!$B$2:$B$3</c:f>
              <c:numCache>
                <c:formatCode>General</c:formatCode>
                <c:ptCount val="2"/>
                <c:pt idx="0">
                  <c:v>300</c:v>
                </c:pt>
                <c:pt idx="1">
                  <c:v>666</c:v>
                </c:pt>
              </c:numCache>
            </c:numRef>
          </c:val>
        </c:ser>
        <c:dLbls>
          <c:showLegendKey val="0"/>
          <c:showVal val="0"/>
          <c:showCatName val="0"/>
          <c:showSerName val="0"/>
          <c:showPercent val="1"/>
          <c:showBubbleSize val="0"/>
          <c:showLeaderLines val="1"/>
        </c:dLbls>
        <c:firstSliceAng val="0"/>
      </c:pieChart>
      <c:spPr>
        <a:noFill/>
        <a:ln>
          <a:noFill/>
        </a:ln>
        <a:effectLst/>
      </c:spPr>
    </c:plotArea>
    <c:legend>
      <c:legendPos val="b"/>
      <c:layout>
        <c:manualLayout>
          <c:xMode val="edge"/>
          <c:yMode val="edge"/>
          <c:x val="0.73103502296587985"/>
          <c:y val="0.40372411781860612"/>
          <c:w val="0.25131963572665311"/>
          <c:h val="0.20812572538596669"/>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pl-PL"/>
        </a:p>
      </c:txPr>
    </c:legend>
    <c:plotVisOnly val="1"/>
    <c:dispBlanksAs val="zero"/>
    <c:showDLblsOverMax val="0"/>
  </c:chart>
  <c:spPr>
    <a:noFill/>
    <a:ln>
      <a:noFill/>
    </a:ln>
    <a:effectLst/>
  </c:spPr>
  <c:txPr>
    <a:bodyPr/>
    <a:lstStyle/>
    <a:p>
      <a:pPr>
        <a:defRPr/>
      </a:pPr>
      <a:endParaRPr lang="pl-PL"/>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solidFill>
                <a:latin typeface="Segoe UI" panose="020B0502040204020203" pitchFamily="34" charset="0"/>
                <a:ea typeface="+mn-ea"/>
                <a:cs typeface="Segoe UI" panose="020B0502040204020203" pitchFamily="34" charset="0"/>
              </a:defRPr>
            </a:pPr>
            <a:r>
              <a:rPr lang="pl-PL" sz="4000" baseline="0" dirty="0" smtClean="0">
                <a:solidFill>
                  <a:schemeClr val="tx1"/>
                </a:solidFill>
                <a:latin typeface="Segoe UI" panose="020B0502040204020203" pitchFamily="34" charset="0"/>
                <a:cs typeface="Segoe UI" panose="020B0502040204020203" pitchFamily="34" charset="0"/>
              </a:rPr>
              <a:t>zakwestionowano</a:t>
            </a:r>
          </a:p>
          <a:p>
            <a:pPr>
              <a:defRPr sz="2400">
                <a:solidFill>
                  <a:schemeClr val="tx1"/>
                </a:solidFill>
                <a:latin typeface="Segoe UI" panose="020B0502040204020203" pitchFamily="34" charset="0"/>
                <a:cs typeface="Segoe UI" panose="020B0502040204020203" pitchFamily="34" charset="0"/>
              </a:defRPr>
            </a:pPr>
            <a:r>
              <a:rPr lang="pl-PL" sz="4000" baseline="0" dirty="0" smtClean="0">
                <a:solidFill>
                  <a:schemeClr val="tx1"/>
                </a:solidFill>
                <a:latin typeface="Segoe UI" panose="020B0502040204020203" pitchFamily="34" charset="0"/>
                <a:cs typeface="Segoe UI" panose="020B0502040204020203" pitchFamily="34" charset="0"/>
              </a:rPr>
              <a:t>300 partii</a:t>
            </a:r>
            <a:endParaRPr lang="en-US" sz="4000" dirty="0">
              <a:solidFill>
                <a:schemeClr val="tx1"/>
              </a:solidFill>
              <a:latin typeface="Segoe UI" panose="020B0502040204020203" pitchFamily="34" charset="0"/>
              <a:cs typeface="Segoe UI" panose="020B0502040204020203" pitchFamily="34" charset="0"/>
            </a:endParaRPr>
          </a:p>
        </c:rich>
      </c:tx>
      <c:layout>
        <c:manualLayout>
          <c:xMode val="edge"/>
          <c:yMode val="edge"/>
          <c:x val="1.2401820866141736E-2"/>
          <c:y val="0.76345319335083139"/>
        </c:manualLayout>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solidFill>
              <a:latin typeface="Segoe UI" panose="020B0502040204020203" pitchFamily="34" charset="0"/>
              <a:ea typeface="+mn-ea"/>
              <a:cs typeface="Segoe UI" panose="020B0502040204020203" pitchFamily="34" charset="0"/>
            </a:defRPr>
          </a:pPr>
          <a:endParaRPr lang="pl-PL"/>
        </a:p>
      </c:txPr>
    </c:title>
    <c:autoTitleDeleted val="0"/>
    <c:plotArea>
      <c:layout>
        <c:manualLayout>
          <c:layoutTarget val="inner"/>
          <c:xMode val="edge"/>
          <c:yMode val="edge"/>
          <c:x val="0.28920849737532828"/>
          <c:y val="9.7185185185185194E-2"/>
          <c:w val="0.42366633858267733"/>
          <c:h val="0.75318460192475944"/>
        </c:manualLayout>
      </c:layout>
      <c:pieChart>
        <c:varyColors val="1"/>
        <c:ser>
          <c:idx val="0"/>
          <c:order val="0"/>
          <c:tx>
            <c:strRef>
              <c:f>Arkusz1!$B$1</c:f>
              <c:strCache>
                <c:ptCount val="1"/>
                <c:pt idx="0">
                  <c:v>Sprzedaż</c:v>
                </c:pt>
              </c:strCache>
            </c:strRef>
          </c:tx>
          <c:dPt>
            <c:idx val="0"/>
            <c:bubble3D val="0"/>
            <c:spPr>
              <a:solidFill>
                <a:srgbClr val="8A3CC4"/>
              </a:solidFill>
              <a:ln w="19050">
                <a:solidFill>
                  <a:schemeClr val="lt1"/>
                </a:solidFill>
              </a:ln>
              <a:effectLst/>
            </c:spPr>
          </c:dPt>
          <c:dPt>
            <c:idx val="1"/>
            <c:bubble3D val="0"/>
            <c:spPr>
              <a:solidFill>
                <a:srgbClr val="BA8CDC"/>
              </a:solidFill>
              <a:ln w="19050">
                <a:solidFill>
                  <a:schemeClr val="lt1"/>
                </a:solidFill>
              </a:ln>
              <a:effectLst/>
            </c:spPr>
          </c:dPt>
          <c:dPt>
            <c:idx val="2"/>
            <c:bubble3D val="0"/>
            <c:spPr>
              <a:solidFill>
                <a:srgbClr val="DAC2EC"/>
              </a:solidFill>
              <a:ln w="19050">
                <a:solidFill>
                  <a:schemeClr val="lt1"/>
                </a:solidFill>
              </a:ln>
              <a:effectLst/>
            </c:spPr>
          </c:dPt>
          <c:dLbls>
            <c:dLbl>
              <c:idx val="0"/>
              <c:layout>
                <c:manualLayout>
                  <c:x val="-8.4482965742885704E-2"/>
                  <c:y val="-0.21275015685312601"/>
                </c:manualLayout>
              </c:layout>
              <c:dLblPos val="bestFit"/>
              <c:showLegendKey val="0"/>
              <c:showVal val="0"/>
              <c:showCatName val="0"/>
              <c:showSerName val="0"/>
              <c:showPercent val="1"/>
              <c:showBubbleSize val="0"/>
              <c:extLst>
                <c:ext xmlns:c15="http://schemas.microsoft.com/office/drawing/2012/chart" uri="{CE6537A1-D6FC-4f65-9D91-7224C49458BB}"/>
              </c:extLst>
            </c:dLbl>
            <c:dLbl>
              <c:idx val="1"/>
              <c:layout>
                <c:manualLayout>
                  <c:x val="-0.20561380949508071"/>
                  <c:y val="6.4804127065795733E-2"/>
                </c:manualLayout>
              </c:layout>
              <c:dLblPos val="bestFit"/>
              <c:showLegendKey val="0"/>
              <c:showVal val="0"/>
              <c:showCatName val="0"/>
              <c:showSerName val="0"/>
              <c:showPercent val="1"/>
              <c:showBubbleSize val="0"/>
              <c:extLst>
                <c:ext xmlns:c15="http://schemas.microsoft.com/office/drawing/2012/chart" uri="{CE6537A1-D6FC-4f65-9D91-7224C49458BB}"/>
              </c:extLst>
            </c:dLbl>
            <c:dLbl>
              <c:idx val="2"/>
              <c:layout>
                <c:manualLayout>
                  <c:x val="0.25424947484762045"/>
                  <c:y val="8.9120800255263572E-4"/>
                </c:manualLayout>
              </c:layout>
              <c:dLblPos val="bestFit"/>
              <c:showLegendKey val="0"/>
              <c:showVal val="0"/>
              <c:showCatName val="0"/>
              <c:showSerName val="0"/>
              <c:showPercent val="1"/>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36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pl-PL"/>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Arkusz1!$A$2:$A$4</c:f>
              <c:strCache>
                <c:ptCount val="3"/>
                <c:pt idx="0">
                  <c:v>niewłaściwe oznakowanie </c:v>
                </c:pt>
                <c:pt idx="1">
                  <c:v>nieaktualna data minimalnej trwałości</c:v>
                </c:pt>
                <c:pt idx="2">
                  <c:v>niewłaściwe cechy fizykalno-chemiczne</c:v>
                </c:pt>
              </c:strCache>
            </c:strRef>
          </c:cat>
          <c:val>
            <c:numRef>
              <c:f>Arkusz1!$B$2:$B$4</c:f>
              <c:numCache>
                <c:formatCode>General</c:formatCode>
                <c:ptCount val="3"/>
                <c:pt idx="0">
                  <c:v>286</c:v>
                </c:pt>
                <c:pt idx="1">
                  <c:v>12</c:v>
                </c:pt>
                <c:pt idx="2">
                  <c:v>3</c:v>
                </c:pt>
              </c:numCache>
            </c:numRef>
          </c:val>
        </c:ser>
        <c:dLbls>
          <c:showLegendKey val="0"/>
          <c:showVal val="0"/>
          <c:showCatName val="0"/>
          <c:showSerName val="0"/>
          <c:showPercent val="1"/>
          <c:showBubbleSize val="0"/>
          <c:showLeaderLines val="1"/>
        </c:dLbls>
        <c:firstSliceAng val="0"/>
      </c:pieChart>
      <c:spPr>
        <a:noFill/>
        <a:ln>
          <a:noFill/>
        </a:ln>
        <a:effectLst/>
      </c:spPr>
    </c:plotArea>
    <c:legend>
      <c:legendPos val="b"/>
      <c:layout>
        <c:manualLayout>
          <c:xMode val="edge"/>
          <c:yMode val="edge"/>
          <c:x val="0.70929502952755941"/>
          <c:y val="0.30962904636920402"/>
          <c:w val="0.28974319225721784"/>
          <c:h val="0.35148206474190746"/>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pl-PL"/>
        </a:p>
      </c:txPr>
    </c:legend>
    <c:plotVisOnly val="1"/>
    <c:dispBlanksAs val="zero"/>
    <c:showDLblsOverMax val="0"/>
  </c:chart>
  <c:spPr>
    <a:noFill/>
    <a:ln>
      <a:noFill/>
    </a:ln>
    <a:effectLst/>
  </c:spPr>
  <c:txPr>
    <a:bodyPr/>
    <a:lstStyle/>
    <a:p>
      <a:pPr>
        <a:defRPr/>
      </a:pPr>
      <a:endParaRPr lang="pl-P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smtClean="0"/>
              <a:t>Kliknij, aby edytować styl</a:t>
            </a:r>
            <a:endParaRPr lang="pl-PL"/>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2B7B3727-6609-4322-B191-72F5AA68C819}" type="datetimeFigureOut">
              <a:rPr lang="pl-PL" smtClean="0"/>
              <a:pPr/>
              <a:t>2015-03-12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CBAA9C3-A981-4170-899E-F3DBF7725E9C}" type="slidenum">
              <a:rPr lang="pl-PL" smtClean="0"/>
              <a:pPr/>
              <a:t>‹#›</a:t>
            </a:fld>
            <a:endParaRPr lang="pl-PL"/>
          </a:p>
        </p:txBody>
      </p:sp>
    </p:spTree>
    <p:extLst>
      <p:ext uri="{BB962C8B-B14F-4D97-AF65-F5344CB8AC3E}">
        <p14:creationId xmlns:p14="http://schemas.microsoft.com/office/powerpoint/2010/main" val="3089268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2B7B3727-6609-4322-B191-72F5AA68C819}" type="datetimeFigureOut">
              <a:rPr lang="pl-PL" smtClean="0"/>
              <a:pPr/>
              <a:t>2015-03-12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CBAA9C3-A981-4170-899E-F3DBF7725E9C}" type="slidenum">
              <a:rPr lang="pl-PL" smtClean="0"/>
              <a:pPr/>
              <a:t>‹#›</a:t>
            </a:fld>
            <a:endParaRPr lang="pl-PL"/>
          </a:p>
        </p:txBody>
      </p:sp>
    </p:spTree>
    <p:extLst>
      <p:ext uri="{BB962C8B-B14F-4D97-AF65-F5344CB8AC3E}">
        <p14:creationId xmlns:p14="http://schemas.microsoft.com/office/powerpoint/2010/main" val="3282473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2B7B3727-6609-4322-B191-72F5AA68C819}" type="datetimeFigureOut">
              <a:rPr lang="pl-PL" smtClean="0"/>
              <a:pPr/>
              <a:t>2015-03-12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CBAA9C3-A981-4170-899E-F3DBF7725E9C}" type="slidenum">
              <a:rPr lang="pl-PL" smtClean="0"/>
              <a:pPr/>
              <a:t>‹#›</a:t>
            </a:fld>
            <a:endParaRPr lang="pl-PL"/>
          </a:p>
        </p:txBody>
      </p:sp>
    </p:spTree>
    <p:extLst>
      <p:ext uri="{BB962C8B-B14F-4D97-AF65-F5344CB8AC3E}">
        <p14:creationId xmlns:p14="http://schemas.microsoft.com/office/powerpoint/2010/main" val="4217224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2B7B3727-6609-4322-B191-72F5AA68C819}" type="datetimeFigureOut">
              <a:rPr lang="pl-PL" smtClean="0"/>
              <a:pPr/>
              <a:t>2015-03-12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CBAA9C3-A981-4170-899E-F3DBF7725E9C}" type="slidenum">
              <a:rPr lang="pl-PL" smtClean="0"/>
              <a:pPr/>
              <a:t>‹#›</a:t>
            </a:fld>
            <a:endParaRPr lang="pl-PL"/>
          </a:p>
        </p:txBody>
      </p:sp>
    </p:spTree>
    <p:extLst>
      <p:ext uri="{BB962C8B-B14F-4D97-AF65-F5344CB8AC3E}">
        <p14:creationId xmlns:p14="http://schemas.microsoft.com/office/powerpoint/2010/main" val="3284598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smtClean="0"/>
              <a:t>Kliknij, aby edytować styl</a:t>
            </a:r>
            <a:endParaRPr lang="pl-PL"/>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2B7B3727-6609-4322-B191-72F5AA68C819}" type="datetimeFigureOut">
              <a:rPr lang="pl-PL" smtClean="0"/>
              <a:pPr/>
              <a:t>2015-03-12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CBAA9C3-A981-4170-899E-F3DBF7725E9C}" type="slidenum">
              <a:rPr lang="pl-PL" smtClean="0"/>
              <a:pPr/>
              <a:t>‹#›</a:t>
            </a:fld>
            <a:endParaRPr lang="pl-PL"/>
          </a:p>
        </p:txBody>
      </p:sp>
    </p:spTree>
    <p:extLst>
      <p:ext uri="{BB962C8B-B14F-4D97-AF65-F5344CB8AC3E}">
        <p14:creationId xmlns:p14="http://schemas.microsoft.com/office/powerpoint/2010/main" val="2420525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838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6172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2B7B3727-6609-4322-B191-72F5AA68C819}" type="datetimeFigureOut">
              <a:rPr lang="pl-PL" smtClean="0"/>
              <a:pPr/>
              <a:t>2015-03-12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DCBAA9C3-A981-4170-899E-F3DBF7725E9C}" type="slidenum">
              <a:rPr lang="pl-PL" smtClean="0"/>
              <a:pPr/>
              <a:t>‹#›</a:t>
            </a:fld>
            <a:endParaRPr lang="pl-PL"/>
          </a:p>
        </p:txBody>
      </p:sp>
    </p:spTree>
    <p:extLst>
      <p:ext uri="{BB962C8B-B14F-4D97-AF65-F5344CB8AC3E}">
        <p14:creationId xmlns:p14="http://schemas.microsoft.com/office/powerpoint/2010/main" val="2392947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smtClean="0"/>
              <a:t>Kliknij, aby edytować styl</a:t>
            </a:r>
            <a:endParaRPr lang="pl-PL"/>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2B7B3727-6609-4322-B191-72F5AA68C819}" type="datetimeFigureOut">
              <a:rPr lang="pl-PL" smtClean="0"/>
              <a:pPr/>
              <a:t>2015-03-12</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DCBAA9C3-A981-4170-899E-F3DBF7725E9C}" type="slidenum">
              <a:rPr lang="pl-PL" smtClean="0"/>
              <a:pPr/>
              <a:t>‹#›</a:t>
            </a:fld>
            <a:endParaRPr lang="pl-PL"/>
          </a:p>
        </p:txBody>
      </p:sp>
    </p:spTree>
    <p:extLst>
      <p:ext uri="{BB962C8B-B14F-4D97-AF65-F5344CB8AC3E}">
        <p14:creationId xmlns:p14="http://schemas.microsoft.com/office/powerpoint/2010/main" val="667813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2B7B3727-6609-4322-B191-72F5AA68C819}" type="datetimeFigureOut">
              <a:rPr lang="pl-PL" smtClean="0"/>
              <a:pPr/>
              <a:t>2015-03-12</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DCBAA9C3-A981-4170-899E-F3DBF7725E9C}" type="slidenum">
              <a:rPr lang="pl-PL" smtClean="0"/>
              <a:pPr/>
              <a:t>‹#›</a:t>
            </a:fld>
            <a:endParaRPr lang="pl-PL"/>
          </a:p>
        </p:txBody>
      </p:sp>
    </p:spTree>
    <p:extLst>
      <p:ext uri="{BB962C8B-B14F-4D97-AF65-F5344CB8AC3E}">
        <p14:creationId xmlns:p14="http://schemas.microsoft.com/office/powerpoint/2010/main" val="361573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2B7B3727-6609-4322-B191-72F5AA68C819}" type="datetimeFigureOut">
              <a:rPr lang="pl-PL" smtClean="0"/>
              <a:pPr/>
              <a:t>2015-03-12</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DCBAA9C3-A981-4170-899E-F3DBF7725E9C}" type="slidenum">
              <a:rPr lang="pl-PL" smtClean="0"/>
              <a:pPr/>
              <a:t>‹#›</a:t>
            </a:fld>
            <a:endParaRPr lang="pl-PL"/>
          </a:p>
        </p:txBody>
      </p:sp>
    </p:spTree>
    <p:extLst>
      <p:ext uri="{BB962C8B-B14F-4D97-AF65-F5344CB8AC3E}">
        <p14:creationId xmlns:p14="http://schemas.microsoft.com/office/powerpoint/2010/main" val="3399694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2B7B3727-6609-4322-B191-72F5AA68C819}" type="datetimeFigureOut">
              <a:rPr lang="pl-PL" smtClean="0"/>
              <a:pPr/>
              <a:t>2015-03-12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DCBAA9C3-A981-4170-899E-F3DBF7725E9C}" type="slidenum">
              <a:rPr lang="pl-PL" smtClean="0"/>
              <a:pPr/>
              <a:t>‹#›</a:t>
            </a:fld>
            <a:endParaRPr lang="pl-PL"/>
          </a:p>
        </p:txBody>
      </p:sp>
    </p:spTree>
    <p:extLst>
      <p:ext uri="{BB962C8B-B14F-4D97-AF65-F5344CB8AC3E}">
        <p14:creationId xmlns:p14="http://schemas.microsoft.com/office/powerpoint/2010/main" val="4016696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2B7B3727-6609-4322-B191-72F5AA68C819}" type="datetimeFigureOut">
              <a:rPr lang="pl-PL" smtClean="0"/>
              <a:pPr/>
              <a:t>2015-03-12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DCBAA9C3-A981-4170-899E-F3DBF7725E9C}" type="slidenum">
              <a:rPr lang="pl-PL" smtClean="0"/>
              <a:pPr/>
              <a:t>‹#›</a:t>
            </a:fld>
            <a:endParaRPr lang="pl-PL"/>
          </a:p>
        </p:txBody>
      </p:sp>
    </p:spTree>
    <p:extLst>
      <p:ext uri="{BB962C8B-B14F-4D97-AF65-F5344CB8AC3E}">
        <p14:creationId xmlns:p14="http://schemas.microsoft.com/office/powerpoint/2010/main" val="1329427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7B3727-6609-4322-B191-72F5AA68C819}" type="datetimeFigureOut">
              <a:rPr lang="pl-PL" smtClean="0"/>
              <a:pPr/>
              <a:t>2015-03-12</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BAA9C3-A981-4170-899E-F3DBF7725E9C}" type="slidenum">
              <a:rPr lang="pl-PL" smtClean="0"/>
              <a:pPr/>
              <a:t>‹#›</a:t>
            </a:fld>
            <a:endParaRPr lang="pl-PL"/>
          </a:p>
        </p:txBody>
      </p:sp>
    </p:spTree>
    <p:extLst>
      <p:ext uri="{BB962C8B-B14F-4D97-AF65-F5344CB8AC3E}">
        <p14:creationId xmlns:p14="http://schemas.microsoft.com/office/powerpoint/2010/main" val="2102736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uokik.gov.pl/wazne_adresy.php"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p:cNvSpPr txBox="1"/>
          <p:nvPr/>
        </p:nvSpPr>
        <p:spPr>
          <a:xfrm>
            <a:off x="3147137" y="622910"/>
            <a:ext cx="5897727" cy="3785652"/>
          </a:xfrm>
          <a:prstGeom prst="rect">
            <a:avLst/>
          </a:prstGeom>
          <a:noFill/>
          <a:ln w="28575">
            <a:solidFill>
              <a:srgbClr val="92D050"/>
            </a:solidFill>
          </a:ln>
        </p:spPr>
        <p:txBody>
          <a:bodyPr wrap="square" rtlCol="0">
            <a:spAutoFit/>
          </a:bodyPr>
          <a:lstStyle/>
          <a:p>
            <a:pPr algn="ctr"/>
            <a:r>
              <a:rPr lang="pl-PL" sz="3000" spc="600" dirty="0" smtClean="0">
                <a:latin typeface="Segoe UI" panose="020B0502040204020203" pitchFamily="34" charset="0"/>
                <a:cs typeface="Segoe UI" panose="020B0502040204020203" pitchFamily="34" charset="0"/>
              </a:rPr>
              <a:t>domowy </a:t>
            </a:r>
          </a:p>
          <a:p>
            <a:pPr algn="ctr"/>
            <a:r>
              <a:rPr lang="pl-PL" sz="3000" spc="600" dirty="0" smtClean="0">
                <a:latin typeface="Segoe UI" panose="020B0502040204020203" pitchFamily="34" charset="0"/>
                <a:cs typeface="Segoe UI" panose="020B0502040204020203" pitchFamily="34" charset="0"/>
              </a:rPr>
              <a:t>tradycyjny </a:t>
            </a:r>
          </a:p>
          <a:p>
            <a:pPr algn="ctr"/>
            <a:r>
              <a:rPr lang="pl-PL" sz="3000" spc="600" dirty="0" smtClean="0">
                <a:latin typeface="Segoe UI" panose="020B0502040204020203" pitchFamily="34" charset="0"/>
                <a:cs typeface="Segoe UI" panose="020B0502040204020203" pitchFamily="34" charset="0"/>
              </a:rPr>
              <a:t>naturalny</a:t>
            </a:r>
          </a:p>
          <a:p>
            <a:pPr algn="ctr"/>
            <a:r>
              <a:rPr lang="pl-PL" sz="3000" spc="600" dirty="0" smtClean="0">
                <a:latin typeface="Segoe UI" panose="020B0502040204020203" pitchFamily="34" charset="0"/>
                <a:cs typeface="Segoe UI" panose="020B0502040204020203" pitchFamily="34" charset="0"/>
              </a:rPr>
              <a:t>bez konserwantów</a:t>
            </a:r>
          </a:p>
          <a:p>
            <a:pPr algn="ctr"/>
            <a:r>
              <a:rPr lang="pl-PL" sz="3000" spc="600" dirty="0" smtClean="0">
                <a:latin typeface="Segoe UI" panose="020B0502040204020203" pitchFamily="34" charset="0"/>
                <a:cs typeface="Segoe UI" panose="020B0502040204020203" pitchFamily="34" charset="0"/>
              </a:rPr>
              <a:t>bez barwników</a:t>
            </a:r>
          </a:p>
          <a:p>
            <a:pPr algn="ctr"/>
            <a:r>
              <a:rPr lang="pl-PL" sz="3000" spc="600" dirty="0" smtClean="0">
                <a:latin typeface="Segoe UI" panose="020B0502040204020203" pitchFamily="34" charset="0"/>
                <a:cs typeface="Segoe UI" panose="020B0502040204020203" pitchFamily="34" charset="0"/>
              </a:rPr>
              <a:t>bez sztucznych słodzików</a:t>
            </a:r>
          </a:p>
          <a:p>
            <a:pPr algn="ctr"/>
            <a:r>
              <a:rPr lang="pl-PL" sz="3000" spc="600" dirty="0" smtClean="0">
                <a:latin typeface="Segoe UI" panose="020B0502040204020203" pitchFamily="34" charset="0"/>
                <a:cs typeface="Segoe UI" panose="020B0502040204020203" pitchFamily="34" charset="0"/>
              </a:rPr>
              <a:t>wolny od GMO </a:t>
            </a:r>
            <a:endParaRPr lang="pl-PL" sz="3000" spc="600" dirty="0">
              <a:latin typeface="Segoe UI" panose="020B0502040204020203" pitchFamily="34" charset="0"/>
              <a:cs typeface="Segoe UI" panose="020B0502040204020203" pitchFamily="34" charset="0"/>
            </a:endParaRPr>
          </a:p>
        </p:txBody>
      </p:sp>
      <p:sp>
        <p:nvSpPr>
          <p:cNvPr id="6" name="Prostokąt 5"/>
          <p:cNvSpPr/>
          <p:nvPr/>
        </p:nvSpPr>
        <p:spPr>
          <a:xfrm>
            <a:off x="3311073" y="4721436"/>
            <a:ext cx="5569859" cy="1569660"/>
          </a:xfrm>
          <a:prstGeom prst="rect">
            <a:avLst/>
          </a:prstGeom>
          <a:ln w="28575">
            <a:solidFill>
              <a:srgbClr val="7030A0"/>
            </a:solidFill>
          </a:ln>
        </p:spPr>
        <p:txBody>
          <a:bodyPr wrap="none">
            <a:spAutoFit/>
          </a:bodyPr>
          <a:lstStyle/>
          <a:p>
            <a:pPr algn="ctr"/>
            <a:r>
              <a:rPr lang="pl-PL" sz="4800" dirty="0">
                <a:latin typeface="Segoe UI" panose="020B0502040204020203" pitchFamily="34" charset="0"/>
                <a:cs typeface="Segoe UI" panose="020B0502040204020203" pitchFamily="34" charset="0"/>
              </a:rPr>
              <a:t>kontrola </a:t>
            </a:r>
            <a:endParaRPr lang="pl-PL" sz="4800" dirty="0" smtClean="0">
              <a:latin typeface="Segoe UI" panose="020B0502040204020203" pitchFamily="34" charset="0"/>
              <a:cs typeface="Segoe UI" panose="020B0502040204020203" pitchFamily="34" charset="0"/>
            </a:endParaRPr>
          </a:p>
          <a:p>
            <a:pPr algn="ctr"/>
            <a:r>
              <a:rPr lang="pl-PL" sz="4800" dirty="0" smtClean="0">
                <a:latin typeface="Segoe UI" panose="020B0502040204020203" pitchFamily="34" charset="0"/>
                <a:cs typeface="Segoe UI" panose="020B0502040204020203" pitchFamily="34" charset="0"/>
              </a:rPr>
              <a:t>Inspekcji </a:t>
            </a:r>
            <a:r>
              <a:rPr lang="pl-PL" sz="4800" dirty="0">
                <a:latin typeface="Segoe UI" panose="020B0502040204020203" pitchFamily="34" charset="0"/>
                <a:cs typeface="Segoe UI" panose="020B0502040204020203" pitchFamily="34" charset="0"/>
              </a:rPr>
              <a:t>Handlowej</a:t>
            </a:r>
          </a:p>
        </p:txBody>
      </p:sp>
    </p:spTree>
    <p:extLst>
      <p:ext uri="{BB962C8B-B14F-4D97-AF65-F5344CB8AC3E}">
        <p14:creationId xmlns:p14="http://schemas.microsoft.com/office/powerpoint/2010/main" val="39480616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1183510" y="557958"/>
            <a:ext cx="9887759" cy="2616101"/>
          </a:xfrm>
          <a:prstGeom prst="rect">
            <a:avLst/>
          </a:prstGeom>
          <a:noFill/>
          <a:ln w="19050">
            <a:solidFill>
              <a:srgbClr val="7030A0"/>
            </a:solidFill>
          </a:ln>
        </p:spPr>
        <p:txBody>
          <a:bodyPr wrap="square" rtlCol="0">
            <a:spAutoFit/>
          </a:bodyPr>
          <a:lstStyle/>
          <a:p>
            <a:pPr lvl="0" algn="just"/>
            <a:r>
              <a:rPr lang="pl-PL" dirty="0" smtClean="0">
                <a:latin typeface="Segoe UI" panose="020B0502040204020203" pitchFamily="34" charset="0"/>
                <a:cs typeface="Segoe UI" panose="020B0502040204020203" pitchFamily="34" charset="0"/>
              </a:rPr>
              <a:t>produkt </a:t>
            </a:r>
            <a:r>
              <a:rPr lang="pl-PL" sz="2800" i="1" dirty="0" smtClean="0">
                <a:solidFill>
                  <a:srgbClr val="92D050"/>
                </a:solidFill>
                <a:latin typeface="Segoe UI" panose="020B0502040204020203" pitchFamily="34" charset="0"/>
                <a:cs typeface="Segoe UI" panose="020B0502040204020203" pitchFamily="34" charset="0"/>
              </a:rPr>
              <a:t>naturalny</a:t>
            </a:r>
            <a:r>
              <a:rPr lang="pl-PL" sz="2800" dirty="0" smtClean="0">
                <a:latin typeface="Segoe UI" panose="020B0502040204020203" pitchFamily="34" charset="0"/>
                <a:cs typeface="Segoe UI" panose="020B0502040204020203" pitchFamily="34" charset="0"/>
              </a:rPr>
              <a:t> </a:t>
            </a:r>
            <a:r>
              <a:rPr lang="pl-PL" dirty="0" smtClean="0">
                <a:latin typeface="Segoe UI" panose="020B0502040204020203" pitchFamily="34" charset="0"/>
                <a:cs typeface="Segoe UI" panose="020B0502040204020203" pitchFamily="34" charset="0"/>
              </a:rPr>
              <a:t>– tak nazywane mogą być produkty wytworzone w prosty sposób (np. przez tłoczenie, suszenie, wędzenie, marynowanie itp.), z naturalnych i niskoprzetworzonych składników. Za naturalny można też uznać taki produkt spożywczy, który wytworzono </a:t>
            </a:r>
            <a:r>
              <a:rPr lang="pl-PL" sz="2800" dirty="0" smtClean="0">
                <a:solidFill>
                  <a:srgbClr val="92D050"/>
                </a:solidFill>
                <a:latin typeface="Segoe UI" panose="020B0502040204020203" pitchFamily="34" charset="0"/>
                <a:cs typeface="Segoe UI" panose="020B0502040204020203" pitchFamily="34" charset="0"/>
              </a:rPr>
              <a:t>wyłącznie ze składników naturalnych</a:t>
            </a:r>
            <a:r>
              <a:rPr lang="pl-PL" dirty="0" smtClean="0">
                <a:latin typeface="Segoe UI" panose="020B0502040204020203" pitchFamily="34" charset="0"/>
                <a:cs typeface="Segoe UI" panose="020B0502040204020203" pitchFamily="34" charset="0"/>
              </a:rPr>
              <a:t>, np. sery, masło, jogurt bez dodatków, śmietanka i śmietana, do których wytworzenia użyto tylko mleka oraz niezbędnych w procesach przetwórczych enzymów i kultur drobnoustrojów, lub soli spożywczej (w przypadku sera) i takie produkty nie będą posiadały wykazu składników;</a:t>
            </a:r>
          </a:p>
          <a:p>
            <a:pPr algn="just"/>
            <a:endParaRPr lang="pl-PL" dirty="0">
              <a:latin typeface="Segoe UI" panose="020B0502040204020203" pitchFamily="34" charset="0"/>
              <a:cs typeface="Segoe UI" panose="020B0502040204020203" pitchFamily="34" charset="0"/>
            </a:endParaRPr>
          </a:p>
        </p:txBody>
      </p:sp>
      <p:sp>
        <p:nvSpPr>
          <p:cNvPr id="3" name="pole tekstowe 2"/>
          <p:cNvSpPr txBox="1"/>
          <p:nvPr/>
        </p:nvSpPr>
        <p:spPr>
          <a:xfrm>
            <a:off x="1183510" y="5006456"/>
            <a:ext cx="9887758" cy="1354217"/>
          </a:xfrm>
          <a:prstGeom prst="rect">
            <a:avLst/>
          </a:prstGeom>
          <a:noFill/>
          <a:ln w="19050">
            <a:solidFill>
              <a:srgbClr val="7030A0"/>
            </a:solidFill>
          </a:ln>
        </p:spPr>
        <p:txBody>
          <a:bodyPr wrap="square" rtlCol="0">
            <a:spAutoFit/>
          </a:bodyPr>
          <a:lstStyle/>
          <a:p>
            <a:pPr algn="just"/>
            <a:r>
              <a:rPr lang="pl-PL" dirty="0" smtClean="0">
                <a:latin typeface="Segoe UI" panose="020B0502040204020203" pitchFamily="34" charset="0"/>
                <a:cs typeface="Segoe UI" panose="020B0502040204020203" pitchFamily="34" charset="0"/>
              </a:rPr>
              <a:t>produkt </a:t>
            </a:r>
            <a:r>
              <a:rPr lang="pl-PL" sz="2800" i="1" dirty="0" smtClean="0">
                <a:solidFill>
                  <a:srgbClr val="92D050"/>
                </a:solidFill>
                <a:latin typeface="Segoe UI" panose="020B0502040204020203" pitchFamily="34" charset="0"/>
                <a:cs typeface="Segoe UI" panose="020B0502040204020203" pitchFamily="34" charset="0"/>
              </a:rPr>
              <a:t>bez konserwantów</a:t>
            </a:r>
            <a:r>
              <a:rPr lang="pl-PL" dirty="0" smtClean="0">
                <a:latin typeface="Segoe UI" panose="020B0502040204020203" pitchFamily="34" charset="0"/>
                <a:cs typeface="Segoe UI" panose="020B0502040204020203" pitchFamily="34" charset="0"/>
              </a:rPr>
              <a:t>, </a:t>
            </a:r>
            <a:r>
              <a:rPr lang="pl-PL" i="1" dirty="0" smtClean="0">
                <a:latin typeface="Segoe UI" panose="020B0502040204020203" pitchFamily="34" charset="0"/>
                <a:cs typeface="Segoe UI" panose="020B0502040204020203" pitchFamily="34" charset="0"/>
              </a:rPr>
              <a:t>bez barwników</a:t>
            </a:r>
            <a:r>
              <a:rPr lang="pl-PL" dirty="0" smtClean="0">
                <a:latin typeface="Segoe UI" panose="020B0502040204020203" pitchFamily="34" charset="0"/>
                <a:cs typeface="Segoe UI" panose="020B0502040204020203" pitchFamily="34" charset="0"/>
              </a:rPr>
              <a:t>, </a:t>
            </a:r>
            <a:r>
              <a:rPr lang="pl-PL" i="1" dirty="0" smtClean="0">
                <a:latin typeface="Segoe UI" panose="020B0502040204020203" pitchFamily="34" charset="0"/>
                <a:cs typeface="Segoe UI" panose="020B0502040204020203" pitchFamily="34" charset="0"/>
              </a:rPr>
              <a:t>bez sztucznych słodzików</a:t>
            </a:r>
            <a:r>
              <a:rPr lang="pl-PL" dirty="0" smtClean="0">
                <a:latin typeface="Segoe UI" panose="020B0502040204020203" pitchFamily="34" charset="0"/>
                <a:cs typeface="Segoe UI" panose="020B0502040204020203" pitchFamily="34" charset="0"/>
              </a:rPr>
              <a:t>, </a:t>
            </a:r>
            <a:r>
              <a:rPr lang="pl-PL" i="1" dirty="0" smtClean="0">
                <a:latin typeface="Segoe UI" panose="020B0502040204020203" pitchFamily="34" charset="0"/>
                <a:cs typeface="Segoe UI" panose="020B0502040204020203" pitchFamily="34" charset="0"/>
              </a:rPr>
              <a:t>wolny od GMO </a:t>
            </a:r>
            <a:r>
              <a:rPr lang="pl-PL" dirty="0" smtClean="0">
                <a:latin typeface="Segoe UI" panose="020B0502040204020203" pitchFamily="34" charset="0"/>
                <a:cs typeface="Segoe UI" panose="020B0502040204020203" pitchFamily="34" charset="0"/>
              </a:rPr>
              <a:t>itp. – powinien spełniać dwa podstawowe warunki: w procesie produkcji nie dodano do niego wskazanego składnika i jednocześnie gotowy produkt nie zawiera żadnej ilości tego składnika, nawet przypadkowej.</a:t>
            </a:r>
            <a:endParaRPr lang="pl-PL" dirty="0">
              <a:latin typeface="Segoe UI" panose="020B0502040204020203" pitchFamily="34" charset="0"/>
              <a:cs typeface="Segoe UI" panose="020B0502040204020203" pitchFamily="34" charset="0"/>
            </a:endParaRPr>
          </a:p>
        </p:txBody>
      </p:sp>
      <p:cxnSp>
        <p:nvCxnSpPr>
          <p:cNvPr id="4" name="Łącznik prosty 3"/>
          <p:cNvCxnSpPr/>
          <p:nvPr/>
        </p:nvCxnSpPr>
        <p:spPr>
          <a:xfrm flipH="1">
            <a:off x="3896751" y="3805933"/>
            <a:ext cx="4323405" cy="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906026" y="894304"/>
            <a:ext cx="10379947" cy="1384995"/>
          </a:xfrm>
          <a:prstGeom prst="rect">
            <a:avLst/>
          </a:prstGeom>
          <a:noFill/>
          <a:ln w="28575">
            <a:solidFill>
              <a:srgbClr val="92D050"/>
            </a:solidFill>
          </a:ln>
        </p:spPr>
        <p:txBody>
          <a:bodyPr wrap="square" rtlCol="0">
            <a:spAutoFit/>
          </a:bodyPr>
          <a:lstStyle/>
          <a:p>
            <a:pPr algn="ctr"/>
            <a:endParaRPr lang="pl-PL" sz="2800" dirty="0" smtClean="0">
              <a:latin typeface="Segoe UI" panose="020B0502040204020203" pitchFamily="34" charset="0"/>
              <a:cs typeface="Segoe UI" panose="020B0502040204020203" pitchFamily="34" charset="0"/>
            </a:endParaRPr>
          </a:p>
          <a:p>
            <a:pPr algn="ctr"/>
            <a:r>
              <a:rPr lang="pl-PL" sz="2800" dirty="0" smtClean="0">
                <a:latin typeface="Segoe UI" panose="020B0502040204020203" pitchFamily="34" charset="0"/>
                <a:cs typeface="Segoe UI" panose="020B0502040204020203" pitchFamily="34" charset="0"/>
              </a:rPr>
              <a:t>Masz wątpliwości co do jakości lub oznakowania żywności?</a:t>
            </a:r>
          </a:p>
          <a:p>
            <a:pPr algn="ctr"/>
            <a:r>
              <a:rPr lang="pl-PL" sz="2800" dirty="0" smtClean="0">
                <a:latin typeface="Segoe UI" panose="020B0502040204020203" pitchFamily="34" charset="0"/>
                <a:cs typeface="Segoe UI" panose="020B0502040204020203" pitchFamily="34" charset="0"/>
              </a:rPr>
              <a:t> </a:t>
            </a:r>
            <a:endParaRPr lang="pl-PL" sz="2800" dirty="0">
              <a:latin typeface="Segoe UI" panose="020B0502040204020203" pitchFamily="34" charset="0"/>
              <a:cs typeface="Segoe UI" panose="020B0502040204020203" pitchFamily="34" charset="0"/>
            </a:endParaRPr>
          </a:p>
        </p:txBody>
      </p:sp>
      <p:sp>
        <p:nvSpPr>
          <p:cNvPr id="3" name="Prostokąt 2"/>
          <p:cNvSpPr/>
          <p:nvPr/>
        </p:nvSpPr>
        <p:spPr>
          <a:xfrm>
            <a:off x="3074162" y="3244334"/>
            <a:ext cx="6043677" cy="1384995"/>
          </a:xfrm>
          <a:prstGeom prst="rect">
            <a:avLst/>
          </a:prstGeom>
          <a:ln w="28575">
            <a:solidFill>
              <a:srgbClr val="7030A0"/>
            </a:solidFill>
          </a:ln>
        </p:spPr>
        <p:txBody>
          <a:bodyPr wrap="square">
            <a:spAutoFit/>
          </a:bodyPr>
          <a:lstStyle/>
          <a:p>
            <a:pPr algn="ctr"/>
            <a:endParaRPr lang="pl-PL" sz="2800" dirty="0" smtClean="0">
              <a:latin typeface="Segoe UI" panose="020B0502040204020203" pitchFamily="34" charset="0"/>
              <a:cs typeface="Segoe UI" panose="020B0502040204020203" pitchFamily="34" charset="0"/>
            </a:endParaRPr>
          </a:p>
          <a:p>
            <a:pPr algn="ctr"/>
            <a:r>
              <a:rPr lang="pl-PL" sz="2800" dirty="0" smtClean="0">
                <a:latin typeface="Segoe UI" panose="020B0502040204020203" pitchFamily="34" charset="0"/>
                <a:cs typeface="Segoe UI" panose="020B0502040204020203" pitchFamily="34" charset="0"/>
              </a:rPr>
              <a:t>Zgłoś to </a:t>
            </a:r>
            <a:r>
              <a:rPr lang="pl-PL" sz="2800" dirty="0" smtClean="0">
                <a:latin typeface="Segoe UI" panose="020B0502040204020203" pitchFamily="34" charset="0"/>
                <a:cs typeface="Segoe UI" panose="020B0502040204020203" pitchFamily="34" charset="0"/>
                <a:hlinkClick r:id="rId2"/>
              </a:rPr>
              <a:t>Inspekcji Handlowej</a:t>
            </a:r>
            <a:endParaRPr lang="pl-PL" sz="2800" dirty="0" smtClean="0">
              <a:latin typeface="Segoe UI" panose="020B0502040204020203" pitchFamily="34" charset="0"/>
              <a:cs typeface="Segoe UI" panose="020B0502040204020203" pitchFamily="34" charset="0"/>
            </a:endParaRPr>
          </a:p>
          <a:p>
            <a:pPr algn="ctr"/>
            <a:endParaRPr lang="pl-PL" sz="2800" dirty="0">
              <a:latin typeface="Segoe UI" panose="020B0502040204020203" pitchFamily="34" charset="0"/>
              <a:cs typeface="Segoe UI" panose="020B0502040204020203"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0" y="-1104855"/>
            <a:ext cx="4484914" cy="9248686"/>
          </a:xfrm>
          <a:prstGeom prst="rect">
            <a:avLst/>
          </a:prstGeom>
          <a:noFill/>
        </p:spPr>
        <p:txBody>
          <a:bodyPr wrap="square" rtlCol="0">
            <a:spAutoFit/>
          </a:bodyPr>
          <a:lstStyle/>
          <a:p>
            <a:r>
              <a:rPr lang="pl-PL" sz="59500" dirty="0" smtClean="0">
                <a:solidFill>
                  <a:srgbClr val="92D050"/>
                </a:solidFill>
                <a:latin typeface="Impact" panose="020B0806030902050204" pitchFamily="34" charset="0"/>
              </a:rPr>
              <a:t>1</a:t>
            </a:r>
            <a:endParaRPr lang="pl-PL" sz="59500" dirty="0">
              <a:solidFill>
                <a:srgbClr val="92D050"/>
              </a:solidFill>
              <a:latin typeface="Impact" panose="020B0806030902050204" pitchFamily="34" charset="0"/>
            </a:endParaRPr>
          </a:p>
        </p:txBody>
      </p:sp>
      <p:sp>
        <p:nvSpPr>
          <p:cNvPr id="3" name="pole tekstowe 2"/>
          <p:cNvSpPr txBox="1"/>
          <p:nvPr/>
        </p:nvSpPr>
        <p:spPr>
          <a:xfrm>
            <a:off x="2607325" y="216913"/>
            <a:ext cx="9584675" cy="646331"/>
          </a:xfrm>
          <a:prstGeom prst="rect">
            <a:avLst/>
          </a:prstGeom>
          <a:noFill/>
        </p:spPr>
        <p:txBody>
          <a:bodyPr wrap="square" rtlCol="0">
            <a:spAutoFit/>
          </a:bodyPr>
          <a:lstStyle/>
          <a:p>
            <a:r>
              <a:rPr lang="pl-PL" sz="3600" dirty="0" smtClean="0">
                <a:latin typeface="Segoe UI" panose="020B0502040204020203" pitchFamily="34" charset="0"/>
                <a:ea typeface="KaiTi" panose="02010609060101010101" pitchFamily="49" charset="-122"/>
                <a:cs typeface="Segoe UI" panose="020B0502040204020203" pitchFamily="34" charset="0"/>
              </a:rPr>
              <a:t>informacje </a:t>
            </a:r>
            <a:r>
              <a:rPr lang="pl-PL" sz="3600" dirty="0">
                <a:latin typeface="Segoe UI" panose="020B0502040204020203" pitchFamily="34" charset="0"/>
                <a:ea typeface="KaiTi" panose="02010609060101010101" pitchFamily="49" charset="-122"/>
                <a:cs typeface="Segoe UI" panose="020B0502040204020203" pitchFamily="34" charset="0"/>
              </a:rPr>
              <a:t>obowiązkowe</a:t>
            </a:r>
          </a:p>
        </p:txBody>
      </p:sp>
      <p:graphicFrame>
        <p:nvGraphicFramePr>
          <p:cNvPr id="5" name="Tabela 4"/>
          <p:cNvGraphicFramePr>
            <a:graphicFrameLocks noGrp="1"/>
          </p:cNvGraphicFramePr>
          <p:nvPr>
            <p:extLst>
              <p:ext uri="{D42A27DB-BD31-4B8C-83A1-F6EECF244321}">
                <p14:modId xmlns:p14="http://schemas.microsoft.com/office/powerpoint/2010/main" val="1796940941"/>
              </p:ext>
            </p:extLst>
          </p:nvPr>
        </p:nvGraphicFramePr>
        <p:xfrm>
          <a:off x="3351213" y="1036503"/>
          <a:ext cx="8238807" cy="3866918"/>
        </p:xfrm>
        <a:graphic>
          <a:graphicData uri="http://schemas.openxmlformats.org/drawingml/2006/table">
            <a:tbl>
              <a:tblPr firstRow="1" firstCol="1" bandRow="1">
                <a:tableStyleId>{08FB837D-C827-4EFA-A057-4D05807E0F7C}</a:tableStyleId>
              </a:tblPr>
              <a:tblGrid>
                <a:gridCol w="8238807"/>
              </a:tblGrid>
              <a:tr h="465875">
                <a:tc>
                  <a:txBody>
                    <a:bodyPr/>
                    <a:lstStyle/>
                    <a:p>
                      <a:pPr marL="0" indent="0" algn="ctr">
                        <a:lnSpc>
                          <a:spcPct val="115000"/>
                        </a:lnSpc>
                        <a:spcAft>
                          <a:spcPts val="0"/>
                        </a:spcAft>
                        <a:buFont typeface="Arial" panose="020B0604020202020204" pitchFamily="34" charset="0"/>
                        <a:buNone/>
                      </a:pPr>
                      <a:r>
                        <a:rPr lang="pl-PL" sz="1800" b="1" dirty="0" smtClean="0">
                          <a:solidFill>
                            <a:schemeClr val="tx1"/>
                          </a:solidFill>
                          <a:effectLst/>
                          <a:latin typeface="Segoe UI" panose="020B0502040204020203" pitchFamily="34" charset="0"/>
                          <a:cs typeface="Segoe UI" panose="020B0502040204020203" pitchFamily="34" charset="0"/>
                        </a:rPr>
                        <a:t>ŻYWNOŚĆ </a:t>
                      </a:r>
                      <a:r>
                        <a:rPr lang="pl-PL" sz="1800" b="1" dirty="0">
                          <a:solidFill>
                            <a:schemeClr val="tx1"/>
                          </a:solidFill>
                          <a:effectLst/>
                          <a:latin typeface="Segoe UI" panose="020B0502040204020203" pitchFamily="34" charset="0"/>
                          <a:cs typeface="Segoe UI" panose="020B0502040204020203" pitchFamily="34" charset="0"/>
                        </a:rPr>
                        <a:t>W </a:t>
                      </a:r>
                      <a:r>
                        <a:rPr lang="pl-PL" sz="1800" b="1" dirty="0" smtClean="0">
                          <a:solidFill>
                            <a:schemeClr val="tx1"/>
                          </a:solidFill>
                          <a:effectLst/>
                          <a:latin typeface="Segoe UI" panose="020B0502040204020203" pitchFamily="34" charset="0"/>
                          <a:cs typeface="Segoe UI" panose="020B0502040204020203" pitchFamily="34" charset="0"/>
                        </a:rPr>
                        <a:t>OPAKOWANIU</a:t>
                      </a:r>
                      <a:endParaRPr lang="pl-PL" sz="1800" b="1" dirty="0">
                        <a:solidFill>
                          <a:schemeClr val="tx1"/>
                        </a:solidFill>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28575" cap="flat" cmpd="sng" algn="ctr">
                      <a:solidFill>
                        <a:srgbClr val="7030A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85522">
                <a:tc>
                  <a:txBody>
                    <a:bodyPr/>
                    <a:lstStyle/>
                    <a:p>
                      <a:pPr marL="457200" lvl="1" indent="0">
                        <a:lnSpc>
                          <a:spcPct val="115000"/>
                        </a:lnSpc>
                        <a:spcAft>
                          <a:spcPts val="0"/>
                        </a:spcAft>
                        <a:buFont typeface="Arial" panose="020B0604020202020204" pitchFamily="34" charset="0"/>
                        <a:buNone/>
                      </a:pPr>
                      <a:r>
                        <a:rPr lang="pl-PL" sz="1600" b="0" dirty="0">
                          <a:solidFill>
                            <a:schemeClr val="tx1"/>
                          </a:solidFill>
                          <a:effectLst/>
                          <a:latin typeface="Segoe UI" panose="020B0502040204020203" pitchFamily="34" charset="0"/>
                          <a:cs typeface="Segoe UI" panose="020B0502040204020203" pitchFamily="34" charset="0"/>
                        </a:rPr>
                        <a:t>nazwa </a:t>
                      </a:r>
                      <a:r>
                        <a:rPr lang="pl-PL" sz="1600" b="0" dirty="0" smtClean="0">
                          <a:solidFill>
                            <a:schemeClr val="tx1"/>
                          </a:solidFill>
                          <a:effectLst/>
                          <a:latin typeface="Segoe UI" panose="020B0502040204020203" pitchFamily="34" charset="0"/>
                          <a:cs typeface="Segoe UI" panose="020B0502040204020203" pitchFamily="34" charset="0"/>
                        </a:rPr>
                        <a:t>żywności</a:t>
                      </a:r>
                      <a:endParaRPr lang="pl-PL" sz="16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28575" cap="flat" cmpd="sng" algn="ctr">
                      <a:solidFill>
                        <a:srgbClr val="7030A0"/>
                      </a:solidFill>
                      <a:prstDash val="solid"/>
                      <a:round/>
                      <a:headEnd type="none" w="med" len="med"/>
                      <a:tailEnd type="none" w="med" len="med"/>
                    </a:lnT>
                    <a:lnB w="12700" cap="flat" cmpd="sng" algn="ctr">
                      <a:solidFill>
                        <a:srgbClr val="7030A0"/>
                      </a:solidFill>
                      <a:prstDash val="lgDash"/>
                      <a:round/>
                      <a:headEnd type="none" w="med" len="med"/>
                      <a:tailEnd type="none" w="med" len="med"/>
                    </a:lnB>
                    <a:lnTlToBr w="12700" cmpd="sng">
                      <a:noFill/>
                      <a:prstDash val="solid"/>
                    </a:lnTlToBr>
                    <a:lnBlToTr w="12700" cmpd="sng">
                      <a:noFill/>
                      <a:prstDash val="solid"/>
                    </a:lnBlToTr>
                    <a:solidFill>
                      <a:schemeClr val="bg1"/>
                    </a:solidFill>
                  </a:tcPr>
                </a:tc>
              </a:tr>
              <a:tr h="485522">
                <a:tc>
                  <a:txBody>
                    <a:bodyPr/>
                    <a:lstStyle/>
                    <a:p>
                      <a:pPr marL="457200" lvl="1" indent="0">
                        <a:lnSpc>
                          <a:spcPct val="115000"/>
                        </a:lnSpc>
                        <a:spcAft>
                          <a:spcPts val="0"/>
                        </a:spcAft>
                        <a:buFont typeface="Arial" panose="020B0604020202020204" pitchFamily="34" charset="0"/>
                        <a:buNone/>
                      </a:pPr>
                      <a:r>
                        <a:rPr lang="pl-PL" sz="1600" b="0" dirty="0">
                          <a:solidFill>
                            <a:schemeClr val="tx1"/>
                          </a:solidFill>
                          <a:effectLst/>
                          <a:latin typeface="Segoe UI" panose="020B0502040204020203" pitchFamily="34" charset="0"/>
                          <a:cs typeface="Segoe UI" panose="020B0502040204020203" pitchFamily="34" charset="0"/>
                        </a:rPr>
                        <a:t>wykaz składników wraz z zaznaczonymi w nim </a:t>
                      </a:r>
                      <a:r>
                        <a:rPr lang="pl-PL" sz="1600" b="0" dirty="0" smtClean="0">
                          <a:solidFill>
                            <a:schemeClr val="tx1"/>
                          </a:solidFill>
                          <a:effectLst/>
                          <a:latin typeface="Segoe UI" panose="020B0502040204020203" pitchFamily="34" charset="0"/>
                          <a:cs typeface="Segoe UI" panose="020B0502040204020203" pitchFamily="34" charset="0"/>
                        </a:rPr>
                        <a:t>alergenami</a:t>
                      </a:r>
                      <a:endParaRPr lang="pl-PL" sz="16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2700" cap="flat" cmpd="sng" algn="ctr">
                      <a:solidFill>
                        <a:srgbClr val="7030A0"/>
                      </a:solidFill>
                      <a:prstDash val="lgDash"/>
                      <a:round/>
                      <a:headEnd type="none" w="med" len="med"/>
                      <a:tailEnd type="none" w="med" len="med"/>
                    </a:lnT>
                    <a:lnB w="12700" cap="flat" cmpd="sng" algn="ctr">
                      <a:solidFill>
                        <a:srgbClr val="7030A0"/>
                      </a:solidFill>
                      <a:prstDash val="lgDash"/>
                      <a:round/>
                      <a:headEnd type="none" w="med" len="med"/>
                      <a:tailEnd type="none" w="med" len="med"/>
                    </a:lnB>
                    <a:lnTlToBr w="12700" cmpd="sng">
                      <a:noFill/>
                      <a:prstDash val="solid"/>
                    </a:lnTlToBr>
                    <a:lnBlToTr w="12700" cmpd="sng">
                      <a:noFill/>
                      <a:prstDash val="solid"/>
                    </a:lnBlToTr>
                    <a:solidFill>
                      <a:schemeClr val="bg1"/>
                    </a:solidFill>
                  </a:tcPr>
                </a:tc>
              </a:tr>
              <a:tr h="485522">
                <a:tc>
                  <a:txBody>
                    <a:bodyPr/>
                    <a:lstStyle/>
                    <a:p>
                      <a:pPr marL="457200" lvl="1" indent="0">
                        <a:lnSpc>
                          <a:spcPct val="115000"/>
                        </a:lnSpc>
                        <a:spcAft>
                          <a:spcPts val="0"/>
                        </a:spcAft>
                        <a:buFont typeface="Arial" panose="020B0604020202020204" pitchFamily="34" charset="0"/>
                        <a:buNone/>
                      </a:pPr>
                      <a:r>
                        <a:rPr lang="pl-PL" sz="1600" b="0" dirty="0">
                          <a:solidFill>
                            <a:schemeClr val="tx1"/>
                          </a:solidFill>
                          <a:effectLst/>
                          <a:latin typeface="Segoe UI" panose="020B0502040204020203" pitchFamily="34" charset="0"/>
                          <a:cs typeface="Segoe UI" panose="020B0502040204020203" pitchFamily="34" charset="0"/>
                        </a:rPr>
                        <a:t>ilość </a:t>
                      </a:r>
                      <a:r>
                        <a:rPr lang="pl-PL" sz="1600" b="0" dirty="0" smtClean="0">
                          <a:solidFill>
                            <a:schemeClr val="tx1"/>
                          </a:solidFill>
                          <a:effectLst/>
                          <a:latin typeface="Segoe UI" panose="020B0502040204020203" pitchFamily="34" charset="0"/>
                          <a:cs typeface="Segoe UI" panose="020B0502040204020203" pitchFamily="34" charset="0"/>
                        </a:rPr>
                        <a:t>netto</a:t>
                      </a:r>
                      <a:endParaRPr lang="pl-PL" sz="16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2700" cap="flat" cmpd="sng" algn="ctr">
                      <a:solidFill>
                        <a:srgbClr val="7030A0"/>
                      </a:solidFill>
                      <a:prstDash val="lgDash"/>
                      <a:round/>
                      <a:headEnd type="none" w="med" len="med"/>
                      <a:tailEnd type="none" w="med" len="med"/>
                    </a:lnT>
                    <a:lnB w="12700" cap="flat" cmpd="sng" algn="ctr">
                      <a:solidFill>
                        <a:srgbClr val="7030A0"/>
                      </a:solidFill>
                      <a:prstDash val="lgDash"/>
                      <a:round/>
                      <a:headEnd type="none" w="med" len="med"/>
                      <a:tailEnd type="none" w="med" len="med"/>
                    </a:lnB>
                    <a:lnTlToBr w="12700" cmpd="sng">
                      <a:noFill/>
                      <a:prstDash val="solid"/>
                    </a:lnTlToBr>
                    <a:lnBlToTr w="12700" cmpd="sng">
                      <a:noFill/>
                      <a:prstDash val="solid"/>
                    </a:lnBlToTr>
                    <a:solidFill>
                      <a:schemeClr val="bg1"/>
                    </a:solidFill>
                  </a:tcPr>
                </a:tc>
              </a:tr>
              <a:tr h="485522">
                <a:tc>
                  <a:txBody>
                    <a:bodyPr/>
                    <a:lstStyle/>
                    <a:p>
                      <a:pPr marL="457200" lvl="1" indent="0">
                        <a:lnSpc>
                          <a:spcPct val="115000"/>
                        </a:lnSpc>
                        <a:spcAft>
                          <a:spcPts val="0"/>
                        </a:spcAft>
                        <a:buFont typeface="Arial" panose="020B0604020202020204" pitchFamily="34" charset="0"/>
                        <a:buNone/>
                      </a:pPr>
                      <a:r>
                        <a:rPr lang="pl-PL" sz="1600" b="0" dirty="0">
                          <a:solidFill>
                            <a:schemeClr val="tx1"/>
                          </a:solidFill>
                          <a:effectLst/>
                          <a:latin typeface="Segoe UI" panose="020B0502040204020203" pitchFamily="34" charset="0"/>
                          <a:cs typeface="Segoe UI" panose="020B0502040204020203" pitchFamily="34" charset="0"/>
                        </a:rPr>
                        <a:t>data minimalnej trwałości lub termin przydatności do </a:t>
                      </a:r>
                      <a:r>
                        <a:rPr lang="pl-PL" sz="1600" b="0" dirty="0" smtClean="0">
                          <a:solidFill>
                            <a:schemeClr val="tx1"/>
                          </a:solidFill>
                          <a:effectLst/>
                          <a:latin typeface="Segoe UI" panose="020B0502040204020203" pitchFamily="34" charset="0"/>
                          <a:cs typeface="Segoe UI" panose="020B0502040204020203" pitchFamily="34" charset="0"/>
                        </a:rPr>
                        <a:t>spożycia</a:t>
                      </a:r>
                      <a:endParaRPr lang="pl-PL" sz="16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2700" cap="flat" cmpd="sng" algn="ctr">
                      <a:solidFill>
                        <a:srgbClr val="7030A0"/>
                      </a:solidFill>
                      <a:prstDash val="lgDash"/>
                      <a:round/>
                      <a:headEnd type="none" w="med" len="med"/>
                      <a:tailEnd type="none" w="med" len="med"/>
                    </a:lnT>
                    <a:lnB w="12700" cap="flat" cmpd="sng" algn="ctr">
                      <a:solidFill>
                        <a:srgbClr val="7030A0"/>
                      </a:solidFill>
                      <a:prstDash val="lgDash"/>
                      <a:round/>
                      <a:headEnd type="none" w="med" len="med"/>
                      <a:tailEnd type="none" w="med" len="med"/>
                    </a:lnB>
                    <a:lnTlToBr w="12700" cmpd="sng">
                      <a:noFill/>
                      <a:prstDash val="solid"/>
                    </a:lnTlToBr>
                    <a:lnBlToTr w="12700" cmpd="sng">
                      <a:noFill/>
                      <a:prstDash val="solid"/>
                    </a:lnBlToTr>
                    <a:solidFill>
                      <a:schemeClr val="bg1"/>
                    </a:solidFill>
                  </a:tcPr>
                </a:tc>
              </a:tr>
              <a:tr h="485522">
                <a:tc>
                  <a:txBody>
                    <a:bodyPr/>
                    <a:lstStyle/>
                    <a:p>
                      <a:pPr marL="457200" lvl="1" indent="0">
                        <a:lnSpc>
                          <a:spcPct val="115000"/>
                        </a:lnSpc>
                        <a:spcAft>
                          <a:spcPts val="0"/>
                        </a:spcAft>
                        <a:buFont typeface="Arial" panose="020B0604020202020204" pitchFamily="34" charset="0"/>
                        <a:buNone/>
                      </a:pPr>
                      <a:r>
                        <a:rPr lang="pl-PL" sz="1600" b="0" dirty="0">
                          <a:solidFill>
                            <a:schemeClr val="tx1"/>
                          </a:solidFill>
                          <a:effectLst/>
                          <a:latin typeface="Segoe UI" panose="020B0502040204020203" pitchFamily="34" charset="0"/>
                          <a:cs typeface="Segoe UI" panose="020B0502040204020203" pitchFamily="34" charset="0"/>
                        </a:rPr>
                        <a:t>wszelkie specjalne warunki przechowywania lub warunki </a:t>
                      </a:r>
                      <a:r>
                        <a:rPr lang="pl-PL" sz="1600" b="0" dirty="0" smtClean="0">
                          <a:solidFill>
                            <a:schemeClr val="tx1"/>
                          </a:solidFill>
                          <a:effectLst/>
                          <a:latin typeface="Segoe UI" panose="020B0502040204020203" pitchFamily="34" charset="0"/>
                          <a:cs typeface="Segoe UI" panose="020B0502040204020203" pitchFamily="34" charset="0"/>
                        </a:rPr>
                        <a:t>użycia</a:t>
                      </a:r>
                      <a:endParaRPr lang="pl-PL" sz="16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2700" cap="flat" cmpd="sng" algn="ctr">
                      <a:solidFill>
                        <a:srgbClr val="7030A0"/>
                      </a:solidFill>
                      <a:prstDash val="lgDash"/>
                      <a:round/>
                      <a:headEnd type="none" w="med" len="med"/>
                      <a:tailEnd type="none" w="med" len="med"/>
                    </a:lnT>
                    <a:lnB w="12700" cap="flat" cmpd="sng" algn="ctr">
                      <a:solidFill>
                        <a:srgbClr val="7030A0"/>
                      </a:solidFill>
                      <a:prstDash val="lgDash"/>
                      <a:round/>
                      <a:headEnd type="none" w="med" len="med"/>
                      <a:tailEnd type="none" w="med" len="med"/>
                    </a:lnB>
                    <a:lnTlToBr w="12700" cmpd="sng">
                      <a:noFill/>
                      <a:prstDash val="solid"/>
                    </a:lnTlToBr>
                    <a:lnBlToTr w="12700" cmpd="sng">
                      <a:noFill/>
                      <a:prstDash val="solid"/>
                    </a:lnBlToTr>
                    <a:solidFill>
                      <a:schemeClr val="bg1"/>
                    </a:solidFill>
                  </a:tcPr>
                </a:tc>
              </a:tr>
              <a:tr h="485522">
                <a:tc>
                  <a:txBody>
                    <a:bodyPr/>
                    <a:lstStyle/>
                    <a:p>
                      <a:pPr marL="457200" lvl="1" indent="0">
                        <a:lnSpc>
                          <a:spcPct val="115000"/>
                        </a:lnSpc>
                        <a:spcAft>
                          <a:spcPts val="0"/>
                        </a:spcAft>
                        <a:buFont typeface="Arial" panose="020B0604020202020204" pitchFamily="34" charset="0"/>
                        <a:buNone/>
                      </a:pPr>
                      <a:r>
                        <a:rPr lang="pl-PL" sz="1600" b="0" dirty="0">
                          <a:solidFill>
                            <a:schemeClr val="tx1"/>
                          </a:solidFill>
                          <a:effectLst/>
                          <a:latin typeface="Segoe UI" panose="020B0502040204020203" pitchFamily="34" charset="0"/>
                          <a:cs typeface="Segoe UI" panose="020B0502040204020203" pitchFamily="34" charset="0"/>
                        </a:rPr>
                        <a:t>nazwa lub firma i adres podmiotu odpowiedzialnego z informację na temat </a:t>
                      </a:r>
                      <a:r>
                        <a:rPr lang="pl-PL" sz="1600" b="0" dirty="0" smtClean="0">
                          <a:solidFill>
                            <a:schemeClr val="tx1"/>
                          </a:solidFill>
                          <a:effectLst/>
                          <a:latin typeface="Segoe UI" panose="020B0502040204020203" pitchFamily="34" charset="0"/>
                          <a:cs typeface="Segoe UI" panose="020B0502040204020203" pitchFamily="34" charset="0"/>
                        </a:rPr>
                        <a:t>żywności</a:t>
                      </a:r>
                      <a:endParaRPr lang="pl-PL" sz="16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2700" cap="flat" cmpd="sng" algn="ctr">
                      <a:solidFill>
                        <a:srgbClr val="7030A0"/>
                      </a:solidFill>
                      <a:prstDash val="lgDash"/>
                      <a:round/>
                      <a:headEnd type="none" w="med" len="med"/>
                      <a:tailEnd type="none" w="med" len="med"/>
                    </a:lnT>
                    <a:lnB w="12700" cap="flat" cmpd="sng" algn="ctr">
                      <a:solidFill>
                        <a:srgbClr val="7030A0"/>
                      </a:solidFill>
                      <a:prstDash val="lgDash"/>
                      <a:round/>
                      <a:headEnd type="none" w="med" len="med"/>
                      <a:tailEnd type="none" w="med" len="med"/>
                    </a:lnB>
                    <a:lnTlToBr w="12700" cmpd="sng">
                      <a:noFill/>
                      <a:prstDash val="solid"/>
                    </a:lnTlToBr>
                    <a:lnBlToTr w="12700" cmpd="sng">
                      <a:noFill/>
                      <a:prstDash val="solid"/>
                    </a:lnBlToTr>
                    <a:solidFill>
                      <a:schemeClr val="bg1"/>
                    </a:solidFill>
                  </a:tcPr>
                </a:tc>
              </a:tr>
              <a:tr h="487911">
                <a:tc>
                  <a:txBody>
                    <a:bodyPr/>
                    <a:lstStyle/>
                    <a:p>
                      <a:pPr marL="457200" lvl="1" indent="0" algn="just">
                        <a:lnSpc>
                          <a:spcPct val="115000"/>
                        </a:lnSpc>
                        <a:spcAft>
                          <a:spcPts val="0"/>
                        </a:spcAft>
                        <a:buFont typeface="Arial" panose="020B0604020202020204" pitchFamily="34" charset="0"/>
                        <a:buNone/>
                      </a:pPr>
                      <a:r>
                        <a:rPr lang="pl-PL" sz="1600" b="0" dirty="0">
                          <a:solidFill>
                            <a:schemeClr val="tx1"/>
                          </a:solidFill>
                          <a:effectLst/>
                          <a:latin typeface="Segoe UI" panose="020B0502040204020203" pitchFamily="34" charset="0"/>
                          <a:cs typeface="Segoe UI" panose="020B0502040204020203" pitchFamily="34" charset="0"/>
                        </a:rPr>
                        <a:t>informacja o wartości odżywczej (będzie obowiązkowa od 13.12.2016 r</a:t>
                      </a:r>
                      <a:r>
                        <a:rPr lang="pl-PL" sz="1600" b="0" dirty="0" smtClean="0">
                          <a:solidFill>
                            <a:schemeClr val="tx1"/>
                          </a:solidFill>
                          <a:effectLst/>
                          <a:latin typeface="Segoe UI" panose="020B0502040204020203" pitchFamily="34" charset="0"/>
                          <a:cs typeface="Segoe UI" panose="020B0502040204020203" pitchFamily="34" charset="0"/>
                        </a:rPr>
                        <a:t>.)</a:t>
                      </a:r>
                      <a:endParaRPr lang="pl-PL" sz="16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2700" cap="flat" cmpd="sng" algn="ctr">
                      <a:solidFill>
                        <a:srgbClr val="7030A0"/>
                      </a:solidFill>
                      <a:prstDash val="lgDash"/>
                      <a:round/>
                      <a:headEnd type="none" w="med" len="med"/>
                      <a:tailEnd type="none" w="med" len="med"/>
                    </a:lnT>
                    <a:lnB w="19050" cap="flat" cmpd="sng" algn="ctr">
                      <a:solidFill>
                        <a:srgbClr val="7030A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6" name="Rectangle 1"/>
          <p:cNvSpPr>
            <a:spLocks noChangeArrowheads="1"/>
          </p:cNvSpPr>
          <p:nvPr/>
        </p:nvSpPr>
        <p:spPr bwMode="auto">
          <a:xfrm>
            <a:off x="3264599" y="347767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800" b="0" i="0" u="none" strike="noStrike" cap="none" normalizeH="0" baseline="0" smtClean="0">
                <a:ln>
                  <a:noFill/>
                </a:ln>
                <a:solidFill>
                  <a:schemeClr val="tx1"/>
                </a:solidFill>
                <a:effectLst/>
                <a:latin typeface="Arial" panose="020B0604020202020204" pitchFamily="34" charset="0"/>
              </a:rPr>
              <a:t/>
            </a:r>
            <a:br>
              <a:rPr kumimoji="0" lang="pl-PL" altLang="pl-PL" sz="1800" b="0" i="0" u="none" strike="noStrike" cap="none" normalizeH="0" baseline="0" smtClean="0">
                <a:ln>
                  <a:noFill/>
                </a:ln>
                <a:solidFill>
                  <a:schemeClr val="tx1"/>
                </a:solidFill>
                <a:effectLst/>
                <a:latin typeface="Arial" panose="020B0604020202020204" pitchFamily="34" charset="0"/>
              </a:rPr>
            </a:br>
            <a:endParaRPr kumimoji="0" lang="pl-PL" altLang="pl-PL" sz="1800" b="0" i="0" u="none" strike="noStrike" cap="none" normalizeH="0" baseline="0" smtClean="0">
              <a:ln>
                <a:noFill/>
              </a:ln>
              <a:solidFill>
                <a:schemeClr val="tx1"/>
              </a:solidFill>
              <a:effectLst/>
              <a:latin typeface="Arial" panose="020B0604020202020204" pitchFamily="34" charset="0"/>
            </a:endParaRPr>
          </a:p>
        </p:txBody>
      </p:sp>
      <p:graphicFrame>
        <p:nvGraphicFramePr>
          <p:cNvPr id="9" name="Tabela 8"/>
          <p:cNvGraphicFramePr>
            <a:graphicFrameLocks noGrp="1"/>
          </p:cNvGraphicFramePr>
          <p:nvPr>
            <p:extLst>
              <p:ext uri="{D42A27DB-BD31-4B8C-83A1-F6EECF244321}">
                <p14:modId xmlns:p14="http://schemas.microsoft.com/office/powerpoint/2010/main" val="570299067"/>
              </p:ext>
            </p:extLst>
          </p:nvPr>
        </p:nvGraphicFramePr>
        <p:xfrm>
          <a:off x="4965895" y="5054463"/>
          <a:ext cx="6035040" cy="1723968"/>
        </p:xfrm>
        <a:graphic>
          <a:graphicData uri="http://schemas.openxmlformats.org/drawingml/2006/table">
            <a:tbl>
              <a:tblPr firstRow="1" firstCol="1" bandRow="1">
                <a:tableStyleId>{5C22544A-7EE6-4342-B048-85BDC9FD1C3A}</a:tableStyleId>
              </a:tblPr>
              <a:tblGrid>
                <a:gridCol w="6035040"/>
              </a:tblGrid>
              <a:tr h="493952">
                <a:tc>
                  <a:txBody>
                    <a:bodyPr/>
                    <a:lstStyle/>
                    <a:p>
                      <a:pPr marL="0" indent="0" algn="ctr">
                        <a:lnSpc>
                          <a:spcPct val="115000"/>
                        </a:lnSpc>
                        <a:spcAft>
                          <a:spcPts val="0"/>
                        </a:spcAft>
                        <a:buFont typeface="Arial" panose="020B0604020202020204" pitchFamily="34" charset="0"/>
                        <a:buNone/>
                      </a:pPr>
                      <a:r>
                        <a:rPr lang="pl-PL" sz="1800" b="1" dirty="0" smtClean="0">
                          <a:solidFill>
                            <a:schemeClr val="tx1"/>
                          </a:solidFill>
                          <a:effectLst/>
                          <a:latin typeface="Segoe UI" panose="020B0502040204020203" pitchFamily="34" charset="0"/>
                          <a:cs typeface="Segoe UI" panose="020B0502040204020203" pitchFamily="34" charset="0"/>
                        </a:rPr>
                        <a:t>ŻYWNOŚĆ </a:t>
                      </a:r>
                      <a:r>
                        <a:rPr lang="pl-PL" sz="1800" b="1" dirty="0">
                          <a:solidFill>
                            <a:schemeClr val="tx1"/>
                          </a:solidFill>
                          <a:effectLst/>
                          <a:latin typeface="Segoe UI" panose="020B0502040204020203" pitchFamily="34" charset="0"/>
                          <a:cs typeface="Segoe UI" panose="020B0502040204020203" pitchFamily="34" charset="0"/>
                        </a:rPr>
                        <a:t>NIEOPAKOWANA</a:t>
                      </a:r>
                      <a:r>
                        <a:rPr lang="pl-PL" sz="1800" b="0" dirty="0">
                          <a:solidFill>
                            <a:schemeClr val="tx1"/>
                          </a:solidFill>
                          <a:effectLst/>
                          <a:latin typeface="Segoe UI" panose="020B0502040204020203" pitchFamily="34" charset="0"/>
                          <a:cs typeface="Segoe UI" panose="020B0502040204020203" pitchFamily="34" charset="0"/>
                        </a:rPr>
                        <a:t>, </a:t>
                      </a:r>
                      <a:endParaRPr lang="pl-PL" sz="1800" b="0" dirty="0" smtClean="0">
                        <a:solidFill>
                          <a:schemeClr val="tx1"/>
                        </a:solidFill>
                        <a:effectLst/>
                        <a:latin typeface="Segoe UI" panose="020B0502040204020203" pitchFamily="34" charset="0"/>
                        <a:cs typeface="Segoe UI" panose="020B0502040204020203" pitchFamily="34" charset="0"/>
                      </a:endParaRPr>
                    </a:p>
                    <a:p>
                      <a:pPr marL="0" indent="0" algn="ctr">
                        <a:lnSpc>
                          <a:spcPct val="115000"/>
                        </a:lnSpc>
                        <a:spcAft>
                          <a:spcPts val="0"/>
                        </a:spcAft>
                        <a:buFont typeface="Arial" panose="020B0604020202020204" pitchFamily="34" charset="0"/>
                        <a:buNone/>
                      </a:pPr>
                      <a:r>
                        <a:rPr lang="pl-PL" sz="1300" b="0" dirty="0" smtClean="0">
                          <a:solidFill>
                            <a:schemeClr val="tx1"/>
                          </a:solidFill>
                          <a:effectLst/>
                          <a:latin typeface="Segoe UI" panose="020B0502040204020203" pitchFamily="34" charset="0"/>
                          <a:cs typeface="Segoe UI" panose="020B0502040204020203" pitchFamily="34" charset="0"/>
                        </a:rPr>
                        <a:t>np</a:t>
                      </a:r>
                      <a:r>
                        <a:rPr lang="pl-PL" sz="1300" b="0" dirty="0">
                          <a:solidFill>
                            <a:schemeClr val="tx1"/>
                          </a:solidFill>
                          <a:effectLst/>
                          <a:latin typeface="Segoe UI" panose="020B0502040204020203" pitchFamily="34" charset="0"/>
                          <a:cs typeface="Segoe UI" panose="020B0502040204020203" pitchFamily="34" charset="0"/>
                        </a:rPr>
                        <a:t>. sprzedawana na </a:t>
                      </a:r>
                      <a:r>
                        <a:rPr lang="pl-PL" sz="1300" b="0" dirty="0" smtClean="0">
                          <a:solidFill>
                            <a:schemeClr val="tx1"/>
                          </a:solidFill>
                          <a:effectLst/>
                          <a:latin typeface="Segoe UI" panose="020B0502040204020203" pitchFamily="34" charset="0"/>
                          <a:cs typeface="Segoe UI" panose="020B0502040204020203" pitchFamily="34" charset="0"/>
                        </a:rPr>
                        <a:t>wagę</a:t>
                      </a:r>
                      <a:endParaRPr lang="pl-PL" sz="13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38100" cap="flat" cmpd="sng" algn="ctr">
                      <a:solidFill>
                        <a:srgbClr val="7030A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3554">
                <a:tc>
                  <a:txBody>
                    <a:bodyPr/>
                    <a:lstStyle/>
                    <a:p>
                      <a:pPr marL="457200" lvl="1" indent="0" algn="just">
                        <a:lnSpc>
                          <a:spcPct val="115000"/>
                        </a:lnSpc>
                        <a:spcAft>
                          <a:spcPts val="0"/>
                        </a:spcAft>
                        <a:buFont typeface="Symbol" panose="05050102010706020507" pitchFamily="18" charset="2"/>
                        <a:buNone/>
                      </a:pPr>
                      <a:r>
                        <a:rPr lang="pl-PL" sz="1600" b="0" dirty="0">
                          <a:solidFill>
                            <a:schemeClr val="tx1"/>
                          </a:solidFill>
                          <a:effectLst/>
                          <a:latin typeface="Segoe UI" panose="020B0502040204020203" pitchFamily="34" charset="0"/>
                          <a:cs typeface="Segoe UI" panose="020B0502040204020203" pitchFamily="34" charset="0"/>
                        </a:rPr>
                        <a:t>nazwa środka spożywczego (nie wystarczy nazwa fantazyjna</a:t>
                      </a:r>
                      <a:r>
                        <a:rPr lang="pl-PL" sz="1600" b="0" dirty="0" smtClean="0">
                          <a:solidFill>
                            <a:schemeClr val="tx1"/>
                          </a:solidFill>
                          <a:effectLst/>
                          <a:latin typeface="Segoe UI" panose="020B0502040204020203" pitchFamily="34" charset="0"/>
                          <a:cs typeface="Segoe UI" panose="020B0502040204020203" pitchFamily="34" charset="0"/>
                        </a:rPr>
                        <a:t>)</a:t>
                      </a:r>
                      <a:endParaRPr lang="pl-PL" sz="16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38100" cap="flat" cmpd="sng" algn="ctr">
                      <a:solidFill>
                        <a:srgbClr val="7030A0"/>
                      </a:solidFill>
                      <a:prstDash val="solid"/>
                      <a:round/>
                      <a:headEnd type="none" w="med" len="med"/>
                      <a:tailEnd type="none" w="med" len="med"/>
                    </a:lnT>
                    <a:lnB w="12700" cap="flat" cmpd="sng" algn="ctr">
                      <a:solidFill>
                        <a:srgbClr val="7030A0"/>
                      </a:solidFill>
                      <a:prstDash val="lgDash"/>
                      <a:round/>
                      <a:headEnd type="none" w="med" len="med"/>
                      <a:tailEnd type="none" w="med" len="med"/>
                    </a:lnB>
                    <a:solidFill>
                      <a:schemeClr val="bg1"/>
                    </a:solidFill>
                  </a:tcPr>
                </a:tc>
              </a:tr>
              <a:tr h="393554">
                <a:tc>
                  <a:txBody>
                    <a:bodyPr/>
                    <a:lstStyle/>
                    <a:p>
                      <a:pPr marL="457200" lvl="1" indent="0" algn="just">
                        <a:lnSpc>
                          <a:spcPct val="115000"/>
                        </a:lnSpc>
                        <a:spcAft>
                          <a:spcPts val="0"/>
                        </a:spcAft>
                        <a:buFont typeface="Symbol" panose="05050102010706020507" pitchFamily="18" charset="2"/>
                        <a:buNone/>
                      </a:pPr>
                      <a:r>
                        <a:rPr lang="pl-PL" sz="1600" b="0" dirty="0">
                          <a:solidFill>
                            <a:schemeClr val="tx1"/>
                          </a:solidFill>
                          <a:effectLst/>
                          <a:latin typeface="Segoe UI" panose="020B0502040204020203" pitchFamily="34" charset="0"/>
                          <a:cs typeface="Segoe UI" panose="020B0502040204020203" pitchFamily="34" charset="0"/>
                        </a:rPr>
                        <a:t>nazwa albo imię i nazwisko </a:t>
                      </a:r>
                      <a:r>
                        <a:rPr lang="pl-PL" sz="1600" b="0" dirty="0" smtClean="0">
                          <a:solidFill>
                            <a:schemeClr val="tx1"/>
                          </a:solidFill>
                          <a:effectLst/>
                          <a:latin typeface="Segoe UI" panose="020B0502040204020203" pitchFamily="34" charset="0"/>
                          <a:cs typeface="Segoe UI" panose="020B0502040204020203" pitchFamily="34" charset="0"/>
                        </a:rPr>
                        <a:t>producenta</a:t>
                      </a:r>
                      <a:endParaRPr lang="pl-PL" sz="16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2700" cap="flat" cmpd="sng" algn="ctr">
                      <a:solidFill>
                        <a:srgbClr val="7030A0"/>
                      </a:solidFill>
                      <a:prstDash val="lgDash"/>
                      <a:round/>
                      <a:headEnd type="none" w="med" len="med"/>
                      <a:tailEnd type="none" w="med" len="med"/>
                    </a:lnT>
                    <a:lnB w="12700" cap="flat" cmpd="sng" algn="ctr">
                      <a:solidFill>
                        <a:srgbClr val="7030A0"/>
                      </a:solidFill>
                      <a:prstDash val="lgDash"/>
                      <a:round/>
                      <a:headEnd type="none" w="med" len="med"/>
                      <a:tailEnd type="none" w="med" len="med"/>
                    </a:lnB>
                    <a:solidFill>
                      <a:schemeClr val="bg1"/>
                    </a:solidFill>
                  </a:tcPr>
                </a:tc>
              </a:tr>
              <a:tr h="393554">
                <a:tc>
                  <a:txBody>
                    <a:bodyPr/>
                    <a:lstStyle/>
                    <a:p>
                      <a:pPr marL="457200" lvl="1" indent="0" algn="just">
                        <a:lnSpc>
                          <a:spcPct val="115000"/>
                        </a:lnSpc>
                        <a:spcAft>
                          <a:spcPts val="0"/>
                        </a:spcAft>
                        <a:buFont typeface="Symbol" panose="05050102010706020507" pitchFamily="18" charset="2"/>
                        <a:buNone/>
                      </a:pPr>
                      <a:r>
                        <a:rPr lang="pl-PL" sz="1600" b="0" dirty="0">
                          <a:solidFill>
                            <a:schemeClr val="tx1"/>
                          </a:solidFill>
                          <a:effectLst/>
                          <a:latin typeface="Segoe UI" panose="020B0502040204020203" pitchFamily="34" charset="0"/>
                          <a:cs typeface="Segoe UI" panose="020B0502040204020203" pitchFamily="34" charset="0"/>
                        </a:rPr>
                        <a:t>wykaz składników, z uwzględnieniem </a:t>
                      </a:r>
                      <a:r>
                        <a:rPr lang="pl-PL" sz="1600" b="0" dirty="0" smtClean="0">
                          <a:solidFill>
                            <a:schemeClr val="tx1"/>
                          </a:solidFill>
                          <a:effectLst/>
                          <a:latin typeface="Segoe UI" panose="020B0502040204020203" pitchFamily="34" charset="0"/>
                          <a:cs typeface="Segoe UI" panose="020B0502040204020203" pitchFamily="34" charset="0"/>
                        </a:rPr>
                        <a:t>alergenów</a:t>
                      </a:r>
                      <a:endParaRPr lang="pl-PL" sz="16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2700" cap="flat" cmpd="sng" algn="ctr">
                      <a:solidFill>
                        <a:srgbClr val="7030A0"/>
                      </a:solidFill>
                      <a:prstDash val="lgDash"/>
                      <a:round/>
                      <a:headEnd type="none" w="med" len="med"/>
                      <a:tailEnd type="none" w="med" len="med"/>
                    </a:lnT>
                    <a:lnB w="19050" cap="flat" cmpd="sng" algn="ctr">
                      <a:solidFill>
                        <a:srgbClr val="7030A0"/>
                      </a:solidFill>
                      <a:prstDash val="solid"/>
                      <a:round/>
                      <a:headEnd type="none" w="med" len="med"/>
                      <a:tailEnd type="none" w="med" len="med"/>
                    </a:lnB>
                    <a:solidFill>
                      <a:schemeClr val="bg1"/>
                    </a:solidFill>
                  </a:tcPr>
                </a:tc>
              </a:tr>
            </a:tbl>
          </a:graphicData>
        </a:graphic>
      </p:graphicFrame>
      <p:sp>
        <p:nvSpPr>
          <p:cNvPr id="10" name="Rectangle 4"/>
          <p:cNvSpPr>
            <a:spLocks noChangeArrowheads="1"/>
          </p:cNvSpPr>
          <p:nvPr/>
        </p:nvSpPr>
        <p:spPr bwMode="auto">
          <a:xfrm>
            <a:off x="3351213" y="351948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800" b="0" i="0" u="none" strike="noStrike" cap="none" normalizeH="0" baseline="0" smtClean="0">
                <a:ln>
                  <a:noFill/>
                </a:ln>
                <a:solidFill>
                  <a:schemeClr val="tx1"/>
                </a:solidFill>
                <a:effectLst/>
                <a:latin typeface="Arial" panose="020B0604020202020204" pitchFamily="34" charset="0"/>
              </a:rPr>
              <a:t/>
            </a:r>
            <a:br>
              <a:rPr kumimoji="0" lang="pl-PL" altLang="pl-PL" sz="1800" b="0" i="0" u="none" strike="noStrike" cap="none" normalizeH="0" baseline="0" smtClean="0">
                <a:ln>
                  <a:noFill/>
                </a:ln>
                <a:solidFill>
                  <a:schemeClr val="tx1"/>
                </a:solidFill>
                <a:effectLst/>
                <a:latin typeface="Arial" panose="020B0604020202020204" pitchFamily="34" charset="0"/>
              </a:rPr>
            </a:br>
            <a:endParaRPr kumimoji="0" lang="pl-PL" altLang="pl-PL" sz="1800" b="0" i="0" u="none" strike="noStrike" cap="none" normalizeH="0" baseline="0" smtClean="0">
              <a:ln>
                <a:noFill/>
              </a:ln>
              <a:solidFill>
                <a:schemeClr val="tx1"/>
              </a:solidFill>
              <a:effectLst/>
              <a:latin typeface="Arial" panose="020B0604020202020204" pitchFamily="34" charset="0"/>
            </a:endParaRPr>
          </a:p>
        </p:txBody>
      </p:sp>
      <p:cxnSp>
        <p:nvCxnSpPr>
          <p:cNvPr id="24" name="Łącznik prosty 23"/>
          <p:cNvCxnSpPr/>
          <p:nvPr/>
        </p:nvCxnSpPr>
        <p:spPr>
          <a:xfrm flipH="1">
            <a:off x="1432193" y="863244"/>
            <a:ext cx="8152481" cy="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82664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447609" y="1368217"/>
            <a:ext cx="10694004" cy="4893647"/>
          </a:xfrm>
          <a:prstGeom prst="rect">
            <a:avLst/>
          </a:prstGeom>
          <a:noFill/>
          <a:ln w="28575">
            <a:solidFill>
              <a:srgbClr val="7030A0"/>
            </a:solidFill>
          </a:ln>
        </p:spPr>
        <p:txBody>
          <a:bodyPr wrap="square" rtlCol="0">
            <a:spAutoFit/>
          </a:bodyPr>
          <a:lstStyle/>
          <a:p>
            <a:pPr algn="just"/>
            <a:r>
              <a:rPr lang="pl-PL" sz="2000" dirty="0" smtClean="0">
                <a:latin typeface="Segoe UI" panose="020B0502040204020203" pitchFamily="34" charset="0"/>
                <a:cs typeface="Segoe UI" panose="020B0502040204020203" pitchFamily="34" charset="0"/>
              </a:rPr>
              <a:t>Inspektorzy Inspekcji Handlowej w całej Polsce na zlecenie UOKiK sprawdzali jakość i oznakowanie produktów sprzedawanych jako: </a:t>
            </a:r>
          </a:p>
          <a:p>
            <a:pPr marL="800100" lvl="1" indent="-342900" algn="just">
              <a:buClr>
                <a:srgbClr val="7030A0"/>
              </a:buClr>
              <a:buFont typeface="Arial" panose="020B0604020202020204" pitchFamily="34" charset="0"/>
              <a:buChar char="•"/>
            </a:pPr>
            <a:r>
              <a:rPr lang="pl-PL" sz="3200" i="1" dirty="0" smtClean="0">
                <a:latin typeface="Segoe UI" panose="020B0502040204020203" pitchFamily="34" charset="0"/>
                <a:cs typeface="Segoe UI" panose="020B0502040204020203" pitchFamily="34" charset="0"/>
              </a:rPr>
              <a:t>domowe, </a:t>
            </a:r>
          </a:p>
          <a:p>
            <a:pPr marL="800100" lvl="1" indent="-342900" algn="just">
              <a:buClr>
                <a:srgbClr val="7030A0"/>
              </a:buClr>
              <a:buFont typeface="Arial" panose="020B0604020202020204" pitchFamily="34" charset="0"/>
              <a:buChar char="•"/>
            </a:pPr>
            <a:r>
              <a:rPr lang="pl-PL" sz="3200" i="1" dirty="0" smtClean="0">
                <a:latin typeface="Segoe UI" panose="020B0502040204020203" pitchFamily="34" charset="0"/>
                <a:cs typeface="Segoe UI" panose="020B0502040204020203" pitchFamily="34" charset="0"/>
              </a:rPr>
              <a:t>tradycyjne, </a:t>
            </a:r>
          </a:p>
          <a:p>
            <a:pPr marL="800100" lvl="1" indent="-342900" algn="just">
              <a:buClr>
                <a:srgbClr val="7030A0"/>
              </a:buClr>
              <a:buFont typeface="Arial" panose="020B0604020202020204" pitchFamily="34" charset="0"/>
              <a:buChar char="•"/>
            </a:pPr>
            <a:r>
              <a:rPr lang="pl-PL" sz="3200" i="1" dirty="0" smtClean="0">
                <a:latin typeface="Segoe UI" panose="020B0502040204020203" pitchFamily="34" charset="0"/>
                <a:cs typeface="Segoe UI" panose="020B0502040204020203" pitchFamily="34" charset="0"/>
              </a:rPr>
              <a:t>naturalne, </a:t>
            </a:r>
          </a:p>
          <a:p>
            <a:pPr marL="800100" lvl="1" indent="-342900" algn="just">
              <a:buClr>
                <a:srgbClr val="7030A0"/>
              </a:buClr>
              <a:buFont typeface="Arial" panose="020B0604020202020204" pitchFamily="34" charset="0"/>
              <a:buChar char="•"/>
            </a:pPr>
            <a:r>
              <a:rPr lang="pl-PL" sz="3200" i="1" dirty="0" smtClean="0">
                <a:latin typeface="Segoe UI" panose="020B0502040204020203" pitchFamily="34" charset="0"/>
                <a:cs typeface="Segoe UI" panose="020B0502040204020203" pitchFamily="34" charset="0"/>
              </a:rPr>
              <a:t>bez konserwantów, </a:t>
            </a:r>
          </a:p>
          <a:p>
            <a:pPr marL="800100" lvl="1" indent="-342900" algn="just">
              <a:buClr>
                <a:srgbClr val="7030A0"/>
              </a:buClr>
              <a:buFont typeface="Arial" panose="020B0604020202020204" pitchFamily="34" charset="0"/>
              <a:buChar char="•"/>
            </a:pPr>
            <a:r>
              <a:rPr lang="pl-PL" sz="3200" i="1" dirty="0" smtClean="0">
                <a:latin typeface="Segoe UI" panose="020B0502040204020203" pitchFamily="34" charset="0"/>
                <a:cs typeface="Segoe UI" panose="020B0502040204020203" pitchFamily="34" charset="0"/>
              </a:rPr>
              <a:t>wolne od GMO,</a:t>
            </a:r>
            <a:r>
              <a:rPr lang="pl-PL" sz="3200" dirty="0" smtClean="0">
                <a:latin typeface="Segoe UI" panose="020B0502040204020203" pitchFamily="34" charset="0"/>
                <a:cs typeface="Segoe UI" panose="020B0502040204020203" pitchFamily="34" charset="0"/>
              </a:rPr>
              <a:t> </a:t>
            </a:r>
          </a:p>
          <a:p>
            <a:pPr marL="800100" lvl="1" indent="-342900" algn="just">
              <a:buClr>
                <a:srgbClr val="7030A0"/>
              </a:buClr>
              <a:buFont typeface="Arial" panose="020B0604020202020204" pitchFamily="34" charset="0"/>
              <a:buChar char="•"/>
            </a:pPr>
            <a:r>
              <a:rPr lang="pl-PL" sz="3200" dirty="0" smtClean="0">
                <a:latin typeface="Segoe UI" panose="020B0502040204020203" pitchFamily="34" charset="0"/>
                <a:cs typeface="Segoe UI" panose="020B0502040204020203" pitchFamily="34" charset="0"/>
              </a:rPr>
              <a:t>im podobne</a:t>
            </a:r>
          </a:p>
          <a:p>
            <a:pPr marL="800100" lvl="1" indent="-342900" algn="just">
              <a:buClr>
                <a:srgbClr val="7030A0"/>
              </a:buClr>
              <a:buFont typeface="Arial" panose="020B0604020202020204" pitchFamily="34" charset="0"/>
              <a:buChar char="•"/>
            </a:pPr>
            <a:endParaRPr lang="pl-PL" sz="2000" dirty="0" smtClean="0">
              <a:latin typeface="Segoe UI" panose="020B0502040204020203" pitchFamily="34" charset="0"/>
              <a:cs typeface="Segoe UI" panose="020B0502040204020203" pitchFamily="34" charset="0"/>
            </a:endParaRPr>
          </a:p>
          <a:p>
            <a:pPr algn="just"/>
            <a:r>
              <a:rPr lang="pl-PL" sz="2000" dirty="0" smtClean="0">
                <a:latin typeface="Segoe UI" panose="020B0502040204020203" pitchFamily="34" charset="0"/>
                <a:cs typeface="Segoe UI" panose="020B0502040204020203" pitchFamily="34" charset="0"/>
              </a:rPr>
              <a:t>Inspekcja Handlowa brała pod uwagę wykaz składników, rodzaj produktu, sposób rozmieszczenia i wyeksponowania obowiązkowych i dobrowolnych informacji na etykiecie lub w miejscu sprzedaży, a także szatę graficzną opakowania.</a:t>
            </a:r>
            <a:endParaRPr lang="pl-PL" sz="2000" dirty="0">
              <a:latin typeface="Segoe UI" panose="020B0502040204020203" pitchFamily="34" charset="0"/>
              <a:cs typeface="Segoe UI" panose="020B0502040204020203" pitchFamily="34" charset="0"/>
            </a:endParaRPr>
          </a:p>
        </p:txBody>
      </p:sp>
      <p:sp>
        <p:nvSpPr>
          <p:cNvPr id="3" name="Prostokąt 2"/>
          <p:cNvSpPr/>
          <p:nvPr/>
        </p:nvSpPr>
        <p:spPr>
          <a:xfrm>
            <a:off x="447609" y="783442"/>
            <a:ext cx="5685980" cy="584775"/>
          </a:xfrm>
          <a:prstGeom prst="rect">
            <a:avLst/>
          </a:prstGeom>
          <a:ln w="28575">
            <a:solidFill>
              <a:srgbClr val="7030A0"/>
            </a:solidFill>
            <a:prstDash val="lgDash"/>
          </a:ln>
        </p:spPr>
        <p:txBody>
          <a:bodyPr wrap="none">
            <a:spAutoFit/>
          </a:bodyPr>
          <a:lstStyle/>
          <a:p>
            <a:r>
              <a:rPr lang="pl-PL" sz="3200" dirty="0">
                <a:latin typeface="Segoe UI" panose="020B0502040204020203" pitchFamily="34" charset="0"/>
                <a:cs typeface="Segoe UI" panose="020B0502040204020203" pitchFamily="34" charset="0"/>
              </a:rPr>
              <a:t>W trzecim </a:t>
            </a:r>
            <a:r>
              <a:rPr lang="pl-PL" sz="3200">
                <a:latin typeface="Segoe UI" panose="020B0502040204020203" pitchFamily="34" charset="0"/>
                <a:cs typeface="Segoe UI" panose="020B0502040204020203" pitchFamily="34" charset="0"/>
              </a:rPr>
              <a:t>kwartale </a:t>
            </a:r>
            <a:r>
              <a:rPr lang="pl-PL" sz="3200" smtClean="0">
                <a:latin typeface="Segoe UI" panose="020B0502040204020203" pitchFamily="34" charset="0"/>
                <a:cs typeface="Segoe UI" panose="020B0502040204020203" pitchFamily="34" charset="0"/>
              </a:rPr>
              <a:t>2014 </a:t>
            </a:r>
            <a:r>
              <a:rPr lang="pl-PL" sz="3200" dirty="0">
                <a:latin typeface="Segoe UI" panose="020B0502040204020203" pitchFamily="34" charset="0"/>
                <a:cs typeface="Segoe UI" panose="020B0502040204020203" pitchFamily="34" charset="0"/>
              </a:rPr>
              <a:t>roku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Wykres 6"/>
          <p:cNvGraphicFramePr/>
          <p:nvPr>
            <p:extLst>
              <p:ext uri="{D42A27DB-BD31-4B8C-83A1-F6EECF244321}">
                <p14:modId xmlns:p14="http://schemas.microsoft.com/office/powerpoint/2010/main" val="757144267"/>
              </p:ext>
            </p:extLst>
          </p:nvPr>
        </p:nvGraphicFramePr>
        <p:xfrm>
          <a:off x="0" y="0"/>
          <a:ext cx="12192000" cy="685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662627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Wykres 1"/>
          <p:cNvGraphicFramePr/>
          <p:nvPr>
            <p:extLst>
              <p:ext uri="{D42A27DB-BD31-4B8C-83A1-F6EECF244321}">
                <p14:modId xmlns:p14="http://schemas.microsoft.com/office/powerpoint/2010/main" val="2373869165"/>
              </p:ext>
            </p:extLst>
          </p:nvPr>
        </p:nvGraphicFramePr>
        <p:xfrm>
          <a:off x="1" y="0"/>
          <a:ext cx="12192000" cy="685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309446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ostokąt 2"/>
          <p:cNvSpPr/>
          <p:nvPr/>
        </p:nvSpPr>
        <p:spPr>
          <a:xfrm>
            <a:off x="5444197" y="5851385"/>
            <a:ext cx="3424381" cy="646331"/>
          </a:xfrm>
          <a:prstGeom prst="rect">
            <a:avLst/>
          </a:prstGeom>
        </p:spPr>
        <p:txBody>
          <a:bodyPr wrap="square">
            <a:spAutoFit/>
          </a:bodyPr>
          <a:lstStyle/>
          <a:p>
            <a:r>
              <a:rPr lang="pl-PL" sz="3600" dirty="0">
                <a:latin typeface="Segoe UI" panose="020B0502040204020203" pitchFamily="34" charset="0"/>
                <a:ea typeface="Calibri" panose="020F0502020204030204" pitchFamily="34" charset="0"/>
                <a:cs typeface="Segoe UI" panose="020B0502040204020203" pitchFamily="34" charset="0"/>
              </a:rPr>
              <a:t>c</a:t>
            </a:r>
            <a:r>
              <a:rPr lang="pl-PL" sz="3600" dirty="0" smtClean="0">
                <a:latin typeface="Segoe UI" panose="020B0502040204020203" pitchFamily="34" charset="0"/>
                <a:ea typeface="Calibri" panose="020F0502020204030204" pitchFamily="34" charset="0"/>
                <a:cs typeface="Segoe UI" panose="020B0502040204020203" pitchFamily="34" charset="0"/>
              </a:rPr>
              <a:t>zytaj etykiety</a:t>
            </a:r>
            <a:endParaRPr lang="pl-PL" sz="3600" dirty="0">
              <a:latin typeface="Segoe UI" panose="020B0502040204020203" pitchFamily="34" charset="0"/>
              <a:cs typeface="Segoe UI" panose="020B0502040204020203" pitchFamily="34" charset="0"/>
            </a:endParaRPr>
          </a:p>
        </p:txBody>
      </p:sp>
      <p:sp>
        <p:nvSpPr>
          <p:cNvPr id="5" name="pole tekstowe 4"/>
          <p:cNvSpPr txBox="1"/>
          <p:nvPr/>
        </p:nvSpPr>
        <p:spPr>
          <a:xfrm>
            <a:off x="8163499" y="-1038755"/>
            <a:ext cx="4484914" cy="9248686"/>
          </a:xfrm>
          <a:prstGeom prst="rect">
            <a:avLst/>
          </a:prstGeom>
          <a:noFill/>
        </p:spPr>
        <p:txBody>
          <a:bodyPr wrap="square" rtlCol="0">
            <a:spAutoFit/>
          </a:bodyPr>
          <a:lstStyle/>
          <a:p>
            <a:r>
              <a:rPr lang="pl-PL" sz="59500" dirty="0" smtClean="0">
                <a:solidFill>
                  <a:srgbClr val="92D050"/>
                </a:solidFill>
                <a:latin typeface="Impact" panose="020B0806030902050204" pitchFamily="34" charset="0"/>
              </a:rPr>
              <a:t>2</a:t>
            </a:r>
            <a:endParaRPr lang="pl-PL" sz="59500" dirty="0">
              <a:solidFill>
                <a:srgbClr val="92D050"/>
              </a:solidFill>
              <a:latin typeface="Impact" panose="020B0806030902050204" pitchFamily="34" charset="0"/>
            </a:endParaRPr>
          </a:p>
        </p:txBody>
      </p:sp>
      <p:cxnSp>
        <p:nvCxnSpPr>
          <p:cNvPr id="6" name="Łącznik prosty 5"/>
          <p:cNvCxnSpPr/>
          <p:nvPr/>
        </p:nvCxnSpPr>
        <p:spPr>
          <a:xfrm flipH="1">
            <a:off x="5444197" y="6492863"/>
            <a:ext cx="6290604" cy="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sp>
        <p:nvSpPr>
          <p:cNvPr id="7" name="pole tekstowe 6"/>
          <p:cNvSpPr txBox="1"/>
          <p:nvPr/>
        </p:nvSpPr>
        <p:spPr>
          <a:xfrm>
            <a:off x="2829450" y="2409513"/>
            <a:ext cx="3364219" cy="2246769"/>
          </a:xfrm>
          <a:prstGeom prst="rect">
            <a:avLst/>
          </a:prstGeom>
          <a:noFill/>
          <a:ln w="28575">
            <a:solidFill>
              <a:srgbClr val="92D050"/>
            </a:solidFill>
          </a:ln>
        </p:spPr>
        <p:txBody>
          <a:bodyPr wrap="square" rtlCol="0">
            <a:spAutoFit/>
          </a:bodyPr>
          <a:lstStyle/>
          <a:p>
            <a:pPr algn="ctr"/>
            <a:r>
              <a:rPr lang="pl-PL" sz="2000" dirty="0" smtClean="0">
                <a:latin typeface="Segoe UI" panose="020B0502040204020203" pitchFamily="34" charset="0"/>
                <a:cs typeface="Segoe UI" panose="020B0502040204020203" pitchFamily="34" charset="0"/>
              </a:rPr>
              <a:t>domowy, </a:t>
            </a:r>
          </a:p>
          <a:p>
            <a:pPr algn="ctr"/>
            <a:r>
              <a:rPr lang="pl-PL" sz="2000" dirty="0" smtClean="0">
                <a:latin typeface="Segoe UI" panose="020B0502040204020203" pitchFamily="34" charset="0"/>
                <a:cs typeface="Segoe UI" panose="020B0502040204020203" pitchFamily="34" charset="0"/>
              </a:rPr>
              <a:t>tradycyjny, </a:t>
            </a:r>
          </a:p>
          <a:p>
            <a:pPr algn="ctr"/>
            <a:r>
              <a:rPr lang="pl-PL" sz="2000" dirty="0" smtClean="0">
                <a:latin typeface="Segoe UI" panose="020B0502040204020203" pitchFamily="34" charset="0"/>
                <a:cs typeface="Segoe UI" panose="020B0502040204020203" pitchFamily="34" charset="0"/>
              </a:rPr>
              <a:t>naturalny, </a:t>
            </a:r>
          </a:p>
          <a:p>
            <a:pPr algn="ctr"/>
            <a:r>
              <a:rPr lang="pl-PL" sz="2000" dirty="0" smtClean="0">
                <a:latin typeface="Segoe UI" panose="020B0502040204020203" pitchFamily="34" charset="0"/>
                <a:cs typeface="Segoe UI" panose="020B0502040204020203" pitchFamily="34" charset="0"/>
              </a:rPr>
              <a:t>bez konserwantów, </a:t>
            </a:r>
          </a:p>
          <a:p>
            <a:pPr algn="ctr"/>
            <a:r>
              <a:rPr lang="pl-PL" sz="2000" dirty="0" smtClean="0">
                <a:latin typeface="Segoe UI" panose="020B0502040204020203" pitchFamily="34" charset="0"/>
                <a:cs typeface="Segoe UI" panose="020B0502040204020203" pitchFamily="34" charset="0"/>
              </a:rPr>
              <a:t>bez barwników, </a:t>
            </a:r>
          </a:p>
          <a:p>
            <a:pPr algn="ctr"/>
            <a:r>
              <a:rPr lang="pl-PL" sz="2000" dirty="0" smtClean="0">
                <a:latin typeface="Segoe UI" panose="020B0502040204020203" pitchFamily="34" charset="0"/>
                <a:cs typeface="Segoe UI" panose="020B0502040204020203" pitchFamily="34" charset="0"/>
              </a:rPr>
              <a:t>bez sztucznych słodzików, </a:t>
            </a:r>
          </a:p>
          <a:p>
            <a:pPr algn="ctr"/>
            <a:r>
              <a:rPr lang="pl-PL" sz="2000" dirty="0" smtClean="0">
                <a:latin typeface="Segoe UI" panose="020B0502040204020203" pitchFamily="34" charset="0"/>
                <a:cs typeface="Segoe UI" panose="020B0502040204020203" pitchFamily="34" charset="0"/>
              </a:rPr>
              <a:t>wolny od GMO </a:t>
            </a:r>
            <a:endParaRPr lang="pl-PL" sz="2000" dirty="0">
              <a:latin typeface="Segoe UI" panose="020B0502040204020203" pitchFamily="34" charset="0"/>
              <a:cs typeface="Segoe UI" panose="020B0502040204020203" pitchFamily="34" charset="0"/>
            </a:endParaRPr>
          </a:p>
        </p:txBody>
      </p:sp>
      <p:sp>
        <p:nvSpPr>
          <p:cNvPr id="8" name="pole tekstowe 7"/>
          <p:cNvSpPr txBox="1"/>
          <p:nvPr/>
        </p:nvSpPr>
        <p:spPr>
          <a:xfrm>
            <a:off x="452504" y="538933"/>
            <a:ext cx="3383553" cy="1323439"/>
          </a:xfrm>
          <a:prstGeom prst="rect">
            <a:avLst/>
          </a:prstGeom>
          <a:noFill/>
          <a:ln w="19050">
            <a:solidFill>
              <a:srgbClr val="7030A0"/>
            </a:solidFill>
          </a:ln>
        </p:spPr>
        <p:txBody>
          <a:bodyPr wrap="square" rtlCol="0">
            <a:spAutoFit/>
          </a:bodyPr>
          <a:lstStyle/>
          <a:p>
            <a:pPr algn="just"/>
            <a:r>
              <a:rPr lang="pl-PL" sz="2000" dirty="0">
                <a:latin typeface="Segoe UI" panose="020B0502040204020203" pitchFamily="34" charset="0"/>
                <a:cs typeface="Segoe UI" panose="020B0502040204020203" pitchFamily="34" charset="0"/>
              </a:rPr>
              <a:t>j</a:t>
            </a:r>
            <a:r>
              <a:rPr lang="pl-PL" sz="2000" dirty="0" smtClean="0">
                <a:latin typeface="Segoe UI" panose="020B0502040204020203" pitchFamily="34" charset="0"/>
                <a:cs typeface="Segoe UI" panose="020B0502040204020203" pitchFamily="34" charset="0"/>
              </a:rPr>
              <a:t>ak pokazuj kontrole, te nazwy często są tylko </a:t>
            </a:r>
            <a:r>
              <a:rPr lang="pl-PL" sz="2000" dirty="0" smtClean="0">
                <a:solidFill>
                  <a:srgbClr val="7030A0"/>
                </a:solidFill>
                <a:latin typeface="Segoe UI" panose="020B0502040204020203" pitchFamily="34" charset="0"/>
                <a:cs typeface="Segoe UI" panose="020B0502040204020203" pitchFamily="34" charset="0"/>
              </a:rPr>
              <a:t>hasłami reklamowymi</a:t>
            </a:r>
            <a:r>
              <a:rPr lang="pl-PL" sz="2000" dirty="0" smtClean="0">
                <a:latin typeface="Segoe UI" panose="020B0502040204020203" pitchFamily="34" charset="0"/>
                <a:cs typeface="Segoe UI" panose="020B0502040204020203" pitchFamily="34" charset="0"/>
              </a:rPr>
              <a:t>, które mają zachęcić do kupna</a:t>
            </a:r>
            <a:endParaRPr lang="pl-PL" sz="2000" dirty="0">
              <a:latin typeface="Segoe UI" panose="020B0502040204020203" pitchFamily="34" charset="0"/>
              <a:cs typeface="Segoe UI" panose="020B0502040204020203" pitchFamily="34" charset="0"/>
            </a:endParaRPr>
          </a:p>
        </p:txBody>
      </p:sp>
      <p:sp>
        <p:nvSpPr>
          <p:cNvPr id="9" name="pole tekstowe 8"/>
          <p:cNvSpPr txBox="1"/>
          <p:nvPr/>
        </p:nvSpPr>
        <p:spPr>
          <a:xfrm>
            <a:off x="553863" y="5249965"/>
            <a:ext cx="3706638" cy="1323439"/>
          </a:xfrm>
          <a:prstGeom prst="rect">
            <a:avLst/>
          </a:prstGeom>
          <a:noFill/>
          <a:ln w="19050">
            <a:solidFill>
              <a:srgbClr val="7030A0"/>
            </a:solidFill>
          </a:ln>
        </p:spPr>
        <p:txBody>
          <a:bodyPr wrap="square" rtlCol="0">
            <a:spAutoFit/>
          </a:bodyPr>
          <a:lstStyle/>
          <a:p>
            <a:pPr algn="just"/>
            <a:r>
              <a:rPr lang="pl-PL" sz="2000" dirty="0">
                <a:latin typeface="Segoe UI" panose="020B0502040204020203" pitchFamily="34" charset="0"/>
                <a:cs typeface="Segoe UI" panose="020B0502040204020203" pitchFamily="34" charset="0"/>
              </a:rPr>
              <a:t>a</a:t>
            </a:r>
            <a:r>
              <a:rPr lang="pl-PL" sz="2000" dirty="0" smtClean="0">
                <a:latin typeface="Segoe UI" panose="020B0502040204020203" pitchFamily="34" charset="0"/>
                <a:cs typeface="Segoe UI" panose="020B0502040204020203" pitchFamily="34" charset="0"/>
              </a:rPr>
              <a:t>by być pewnym jakiego rodzaju produkt oferowany jest naprawdę, </a:t>
            </a:r>
            <a:r>
              <a:rPr lang="pl-PL" sz="2000" dirty="0" smtClean="0">
                <a:solidFill>
                  <a:srgbClr val="7030A0"/>
                </a:solidFill>
                <a:latin typeface="Segoe UI" panose="020B0502040204020203" pitchFamily="34" charset="0"/>
                <a:cs typeface="Segoe UI" panose="020B0502040204020203" pitchFamily="34" charset="0"/>
              </a:rPr>
              <a:t>trzeba sprawdzić</a:t>
            </a:r>
            <a:r>
              <a:rPr lang="pl-PL" sz="2000" dirty="0" smtClean="0">
                <a:latin typeface="Segoe UI" panose="020B0502040204020203" pitchFamily="34" charset="0"/>
                <a:cs typeface="Segoe UI" panose="020B0502040204020203" pitchFamily="34" charset="0"/>
              </a:rPr>
              <a:t> jego wykaz składników</a:t>
            </a:r>
            <a:endParaRPr lang="pl-PL" sz="2000" dirty="0">
              <a:latin typeface="Segoe UI" panose="020B0502040204020203" pitchFamily="34" charset="0"/>
              <a:cs typeface="Segoe UI" panose="020B0502040204020203" pitchFamily="34" charset="0"/>
            </a:endParaRPr>
          </a:p>
        </p:txBody>
      </p:sp>
      <p:sp>
        <p:nvSpPr>
          <p:cNvPr id="10" name="Prostokąt 9"/>
          <p:cNvSpPr/>
          <p:nvPr/>
        </p:nvSpPr>
        <p:spPr>
          <a:xfrm>
            <a:off x="4748372" y="894469"/>
            <a:ext cx="3415127" cy="1015663"/>
          </a:xfrm>
          <a:prstGeom prst="rect">
            <a:avLst/>
          </a:prstGeom>
          <a:ln w="19050">
            <a:solidFill>
              <a:srgbClr val="7030A0"/>
            </a:solidFill>
          </a:ln>
        </p:spPr>
        <p:txBody>
          <a:bodyPr wrap="square">
            <a:spAutoFit/>
          </a:bodyPr>
          <a:lstStyle/>
          <a:p>
            <a:pPr algn="just"/>
            <a:r>
              <a:rPr lang="pl-PL" sz="2000" dirty="0">
                <a:latin typeface="Segoe UI" panose="020B0502040204020203" pitchFamily="34" charset="0"/>
                <a:cs typeface="Segoe UI" panose="020B0502040204020203" pitchFamily="34" charset="0"/>
              </a:rPr>
              <a:t>taka żywność powinna być produkowana ze składników, jakich </a:t>
            </a:r>
            <a:r>
              <a:rPr lang="pl-PL" sz="2000" dirty="0">
                <a:solidFill>
                  <a:srgbClr val="7030A0"/>
                </a:solidFill>
                <a:latin typeface="Segoe UI" panose="020B0502040204020203" pitchFamily="34" charset="0"/>
                <a:cs typeface="Segoe UI" panose="020B0502040204020203" pitchFamily="34" charset="0"/>
              </a:rPr>
              <a:t>użylibyśmy w </a:t>
            </a:r>
            <a:r>
              <a:rPr lang="pl-PL" sz="2000" dirty="0" smtClean="0">
                <a:solidFill>
                  <a:srgbClr val="7030A0"/>
                </a:solidFill>
                <a:latin typeface="Segoe UI" panose="020B0502040204020203" pitchFamily="34" charset="0"/>
                <a:cs typeface="Segoe UI" panose="020B0502040204020203" pitchFamily="34" charset="0"/>
              </a:rPr>
              <a:t>domu</a:t>
            </a:r>
            <a:endParaRPr lang="pl-PL" sz="2000" dirty="0">
              <a:solidFill>
                <a:srgbClr val="7030A0"/>
              </a:solidFill>
              <a:latin typeface="Segoe UI" panose="020B0502040204020203" pitchFamily="34" charset="0"/>
              <a:cs typeface="Segoe UI" panose="020B0502040204020203" pitchFamily="34" charset="0"/>
            </a:endParaRPr>
          </a:p>
        </p:txBody>
      </p:sp>
      <p:cxnSp>
        <p:nvCxnSpPr>
          <p:cNvPr id="12" name="Łącznik prosty 11"/>
          <p:cNvCxnSpPr>
            <a:stCxn id="8" idx="2"/>
            <a:endCxn id="7" idx="1"/>
          </p:cNvCxnSpPr>
          <p:nvPr/>
        </p:nvCxnSpPr>
        <p:spPr>
          <a:xfrm>
            <a:off x="2144281" y="1862372"/>
            <a:ext cx="685169" cy="1670526"/>
          </a:xfrm>
          <a:prstGeom prst="line">
            <a:avLst/>
          </a:prstGeom>
          <a:ln w="12700">
            <a:solidFill>
              <a:srgbClr val="7030A0"/>
            </a:solidFill>
            <a:prstDash val="lgDash"/>
          </a:ln>
        </p:spPr>
        <p:style>
          <a:lnRef idx="1">
            <a:schemeClr val="accent1"/>
          </a:lnRef>
          <a:fillRef idx="0">
            <a:schemeClr val="accent1"/>
          </a:fillRef>
          <a:effectRef idx="0">
            <a:schemeClr val="accent1"/>
          </a:effectRef>
          <a:fontRef idx="minor">
            <a:schemeClr val="tx1"/>
          </a:fontRef>
        </p:style>
      </p:cxnSp>
      <p:cxnSp>
        <p:nvCxnSpPr>
          <p:cNvPr id="14" name="Łącznik prosty 13"/>
          <p:cNvCxnSpPr>
            <a:stCxn id="10" idx="2"/>
            <a:endCxn id="7" idx="0"/>
          </p:cNvCxnSpPr>
          <p:nvPr/>
        </p:nvCxnSpPr>
        <p:spPr>
          <a:xfrm flipH="1">
            <a:off x="4511560" y="1910132"/>
            <a:ext cx="1944376" cy="499381"/>
          </a:xfrm>
          <a:prstGeom prst="line">
            <a:avLst/>
          </a:prstGeom>
          <a:ln w="12700">
            <a:solidFill>
              <a:srgbClr val="7030A0"/>
            </a:solidFill>
            <a:prstDash val="lgDash"/>
          </a:ln>
        </p:spPr>
        <p:style>
          <a:lnRef idx="1">
            <a:schemeClr val="accent1"/>
          </a:lnRef>
          <a:fillRef idx="0">
            <a:schemeClr val="accent1"/>
          </a:fillRef>
          <a:effectRef idx="0">
            <a:schemeClr val="accent1"/>
          </a:effectRef>
          <a:fontRef idx="minor">
            <a:schemeClr val="tx1"/>
          </a:fontRef>
        </p:style>
      </p:cxnSp>
      <p:cxnSp>
        <p:nvCxnSpPr>
          <p:cNvPr id="15" name="Łącznik prosty 14"/>
          <p:cNvCxnSpPr>
            <a:stCxn id="7" idx="2"/>
            <a:endCxn id="9" idx="0"/>
          </p:cNvCxnSpPr>
          <p:nvPr/>
        </p:nvCxnSpPr>
        <p:spPr>
          <a:xfrm flipH="1">
            <a:off x="2407182" y="4656282"/>
            <a:ext cx="2104378" cy="593683"/>
          </a:xfrm>
          <a:prstGeom prst="line">
            <a:avLst/>
          </a:prstGeom>
          <a:ln w="12700">
            <a:solidFill>
              <a:srgbClr val="7030A0"/>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65908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8196534" y="-1005704"/>
            <a:ext cx="4484914" cy="9248686"/>
          </a:xfrm>
          <a:prstGeom prst="rect">
            <a:avLst/>
          </a:prstGeom>
          <a:noFill/>
        </p:spPr>
        <p:txBody>
          <a:bodyPr wrap="square" rtlCol="0">
            <a:spAutoFit/>
          </a:bodyPr>
          <a:lstStyle/>
          <a:p>
            <a:r>
              <a:rPr lang="pl-PL" sz="59500" dirty="0">
                <a:solidFill>
                  <a:srgbClr val="92D050"/>
                </a:solidFill>
                <a:latin typeface="Impact" panose="020B0806030902050204" pitchFamily="34" charset="0"/>
              </a:rPr>
              <a:t>3</a:t>
            </a:r>
          </a:p>
        </p:txBody>
      </p:sp>
      <p:cxnSp>
        <p:nvCxnSpPr>
          <p:cNvPr id="4" name="Łącznik prosty 3"/>
          <p:cNvCxnSpPr/>
          <p:nvPr/>
        </p:nvCxnSpPr>
        <p:spPr>
          <a:xfrm flipH="1">
            <a:off x="98474" y="3716612"/>
            <a:ext cx="10043310" cy="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sp>
        <p:nvSpPr>
          <p:cNvPr id="8" name="pole tekstowe 7"/>
          <p:cNvSpPr txBox="1"/>
          <p:nvPr/>
        </p:nvSpPr>
        <p:spPr>
          <a:xfrm>
            <a:off x="-24301" y="3081558"/>
            <a:ext cx="9829481" cy="646331"/>
          </a:xfrm>
          <a:prstGeom prst="rect">
            <a:avLst/>
          </a:prstGeom>
          <a:noFill/>
        </p:spPr>
        <p:txBody>
          <a:bodyPr wrap="square" rtlCol="0">
            <a:spAutoFit/>
          </a:bodyPr>
          <a:lstStyle/>
          <a:p>
            <a:r>
              <a:rPr lang="pl-PL" sz="3600" dirty="0" smtClean="0">
                <a:latin typeface="Segoe UI" panose="020B0502040204020203" pitchFamily="34" charset="0"/>
                <a:cs typeface="Segoe UI" panose="020B0502040204020203" pitchFamily="34" charset="0"/>
              </a:rPr>
              <a:t>	przykłady nieprawidłowości</a:t>
            </a:r>
            <a:endParaRPr lang="pl-PL" sz="36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6878447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54900" y="1357422"/>
            <a:ext cx="7065818" cy="1200329"/>
          </a:xfrm>
          <a:prstGeom prst="rect">
            <a:avLst/>
          </a:prstGeom>
          <a:noFill/>
          <a:ln w="19050">
            <a:solidFill>
              <a:srgbClr val="7030A0"/>
            </a:solidFill>
            <a:prstDash val="lgDash"/>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69875" algn="l"/>
              </a:tabLst>
            </a:pPr>
            <a:r>
              <a:rPr lang="pl-PL" i="1" dirty="0">
                <a:latin typeface="Segoe UI" panose="020B0502040204020203" pitchFamily="34" charset="0"/>
                <a:ea typeface="Calibri" pitchFamily="34" charset="0"/>
                <a:cs typeface="Segoe UI" panose="020B0502040204020203" pitchFamily="34" charset="0"/>
              </a:rPr>
              <a:t>Ż</a:t>
            </a:r>
            <a:r>
              <a:rPr kumimoji="0" lang="pl-PL" i="1" u="none" strike="noStrike" cap="none" normalizeH="0" baseline="0" dirty="0" smtClean="0">
                <a:ln>
                  <a:noFill/>
                </a:ln>
                <a:solidFill>
                  <a:schemeClr val="tx1"/>
                </a:solidFill>
                <a:effectLst/>
                <a:latin typeface="Segoe UI" panose="020B0502040204020203" pitchFamily="34" charset="0"/>
                <a:ea typeface="Calibri" pitchFamily="34" charset="0"/>
                <a:cs typeface="Segoe UI" panose="020B0502040204020203" pitchFamily="34" charset="0"/>
              </a:rPr>
              <a:t>ur domowy koncentrat </a:t>
            </a:r>
            <a:r>
              <a:rPr kumimoji="0" lang="pl-PL" u="none" strike="noStrike" cap="none" normalizeH="0" baseline="0" dirty="0" smtClean="0">
                <a:ln>
                  <a:noFill/>
                </a:ln>
                <a:solidFill>
                  <a:schemeClr val="tx1"/>
                </a:solidFill>
                <a:effectLst/>
                <a:latin typeface="Segoe UI" panose="020B0502040204020203" pitchFamily="34" charset="0"/>
                <a:ea typeface="Calibri" pitchFamily="34" charset="0"/>
                <a:cs typeface="Segoe UI" panose="020B0502040204020203" pitchFamily="34" charset="0"/>
              </a:rPr>
              <a:t>– </a:t>
            </a:r>
            <a:r>
              <a:rPr kumimoji="0" lang="pl-PL" i="1" u="none" strike="noStrike" cap="none" normalizeH="0" baseline="0" dirty="0" smtClean="0">
                <a:ln>
                  <a:noFill/>
                </a:ln>
                <a:solidFill>
                  <a:schemeClr val="tx1"/>
                </a:solidFill>
                <a:effectLst/>
                <a:latin typeface="Segoe UI" panose="020B0502040204020203" pitchFamily="34" charset="0"/>
                <a:ea typeface="Calibri" pitchFamily="34" charset="0"/>
                <a:cs typeface="Segoe UI" panose="020B0502040204020203" pitchFamily="34" charset="0"/>
              </a:rPr>
              <a:t>Wiejskie specjały </a:t>
            </a:r>
            <a:r>
              <a:rPr kumimoji="0" lang="pl-PL" u="none" strike="noStrike" cap="none" normalizeH="0" baseline="0" dirty="0" smtClean="0">
                <a:ln>
                  <a:noFill/>
                </a:ln>
                <a:solidFill>
                  <a:schemeClr val="tx1"/>
                </a:solidFill>
                <a:effectLst/>
                <a:latin typeface="Segoe UI" panose="020B0502040204020203" pitchFamily="34" charset="0"/>
                <a:ea typeface="Calibri" pitchFamily="34" charset="0"/>
                <a:cs typeface="Segoe UI" panose="020B0502040204020203" pitchFamily="34" charset="0"/>
              </a:rPr>
              <a:t>– Żur skondensowany naturalny, </a:t>
            </a:r>
            <a:r>
              <a:rPr kumimoji="0" lang="pl-PL" i="1" u="none" strike="noStrike" cap="none" normalizeH="0" baseline="0" dirty="0" smtClean="0">
                <a:ln>
                  <a:noFill/>
                </a:ln>
                <a:solidFill>
                  <a:schemeClr val="tx1"/>
                </a:solidFill>
                <a:effectLst/>
                <a:latin typeface="Segoe UI" panose="020B0502040204020203" pitchFamily="34" charset="0"/>
                <a:ea typeface="Calibri" pitchFamily="34" charset="0"/>
                <a:cs typeface="Segoe UI" panose="020B0502040204020203" pitchFamily="34" charset="0"/>
              </a:rPr>
              <a:t>według staropolskiej receptury, która pamięta dębowe stoły dworów i strzech. Nowy zdrowy produkt w starym stylu </a:t>
            </a:r>
            <a:r>
              <a:rPr kumimoji="0" lang="pl-PL" u="none" strike="noStrike" cap="none" normalizeH="0" baseline="0" dirty="0" smtClean="0">
                <a:ln>
                  <a:noFill/>
                </a:ln>
                <a:solidFill>
                  <a:schemeClr val="tx1"/>
                </a:solidFill>
                <a:effectLst/>
                <a:latin typeface="Segoe UI" panose="020B0502040204020203" pitchFamily="34" charset="0"/>
                <a:ea typeface="Calibri" pitchFamily="34" charset="0"/>
                <a:cs typeface="Segoe UI" panose="020B0502040204020203" pitchFamily="34" charset="0"/>
              </a:rPr>
              <a:t>- w składzie znajdowała się substancja konserwująca </a:t>
            </a:r>
            <a:r>
              <a:rPr kumimoji="0" lang="pl-PL" b="1" u="none" strike="noStrike" cap="none" normalizeH="0" baseline="0" dirty="0" smtClean="0">
                <a:ln>
                  <a:noFill/>
                </a:ln>
                <a:solidFill>
                  <a:schemeClr val="tx1"/>
                </a:solidFill>
                <a:effectLst/>
                <a:latin typeface="Segoe UI" panose="020B0502040204020203" pitchFamily="34" charset="0"/>
                <a:ea typeface="Calibri" pitchFamily="34" charset="0"/>
                <a:cs typeface="Segoe UI" panose="020B0502040204020203" pitchFamily="34" charset="0"/>
              </a:rPr>
              <a:t>E-211 (benzoesan sodu)</a:t>
            </a:r>
            <a:r>
              <a:rPr kumimoji="0" lang="pl-PL" u="none" strike="noStrike" cap="none" normalizeH="0" baseline="0" dirty="0" smtClean="0">
                <a:ln>
                  <a:noFill/>
                </a:ln>
                <a:solidFill>
                  <a:schemeClr val="tx1"/>
                </a:solidFill>
                <a:effectLst/>
                <a:latin typeface="Segoe UI" panose="020B0502040204020203" pitchFamily="34" charset="0"/>
                <a:ea typeface="Calibri" pitchFamily="34" charset="0"/>
                <a:cs typeface="Segoe UI" panose="020B0502040204020203" pitchFamily="34" charset="0"/>
              </a:rPr>
              <a:t>.</a:t>
            </a:r>
            <a:endParaRPr kumimoji="0" lang="pl-PL" u="none" strike="noStrike" cap="none" normalizeH="0" baseline="0" dirty="0" smtClean="0">
              <a:ln>
                <a:noFill/>
              </a:ln>
              <a:solidFill>
                <a:schemeClr val="tx1"/>
              </a:solidFill>
              <a:effectLst/>
              <a:latin typeface="Segoe UI" panose="020B0502040204020203" pitchFamily="34" charset="0"/>
              <a:cs typeface="Segoe UI" panose="020B0502040204020203" pitchFamily="34" charset="0"/>
            </a:endParaRPr>
          </a:p>
        </p:txBody>
      </p:sp>
      <p:sp>
        <p:nvSpPr>
          <p:cNvPr id="3" name="pole tekstowe 2"/>
          <p:cNvSpPr txBox="1"/>
          <p:nvPr/>
        </p:nvSpPr>
        <p:spPr>
          <a:xfrm>
            <a:off x="3151166" y="3072477"/>
            <a:ext cx="8754725" cy="1477328"/>
          </a:xfrm>
          <a:prstGeom prst="rect">
            <a:avLst/>
          </a:prstGeom>
          <a:noFill/>
          <a:ln w="19050">
            <a:solidFill>
              <a:srgbClr val="7030A0"/>
            </a:solidFill>
            <a:prstDash val="lgDash"/>
          </a:ln>
        </p:spPr>
        <p:txBody>
          <a:bodyPr wrap="square" rtlCol="0">
            <a:spAutoFit/>
          </a:bodyPr>
          <a:lstStyle/>
          <a:p>
            <a:pPr lvl="0" algn="just"/>
            <a:r>
              <a:rPr lang="pl-PL" i="1" dirty="0" smtClean="0">
                <a:latin typeface="Segoe UI" panose="020B0502040204020203" pitchFamily="34" charset="0"/>
                <a:cs typeface="Segoe UI" panose="020B0502040204020203" pitchFamily="34" charset="0"/>
              </a:rPr>
              <a:t>Smalec domowy </a:t>
            </a:r>
            <a:r>
              <a:rPr lang="pl-PL" dirty="0" smtClean="0">
                <a:latin typeface="Segoe UI" panose="020B0502040204020203" pitchFamily="34" charset="0"/>
                <a:cs typeface="Segoe UI" panose="020B0502040204020203" pitchFamily="34" charset="0"/>
              </a:rPr>
              <a:t>z opisem na etykiecie: </a:t>
            </a:r>
            <a:r>
              <a:rPr lang="pl-PL" i="1" dirty="0" smtClean="0">
                <a:latin typeface="Segoe UI" panose="020B0502040204020203" pitchFamily="34" charset="0"/>
                <a:cs typeface="Segoe UI" panose="020B0502040204020203" pitchFamily="34" charset="0"/>
              </a:rPr>
              <a:t>Spróbuj prawdziwego, domowego smalcu z najlepszym mięsem, przygotowanego według znakomitego polskiego przepisu </a:t>
            </a:r>
            <a:r>
              <a:rPr lang="pl-PL" dirty="0" smtClean="0">
                <a:latin typeface="Segoe UI" panose="020B0502040204020203" pitchFamily="34" charset="0"/>
                <a:cs typeface="Segoe UI" panose="020B0502040204020203" pitchFamily="34" charset="0"/>
              </a:rPr>
              <a:t>– został wyprodukowany m.in. przy użyciu: </a:t>
            </a:r>
            <a:r>
              <a:rPr lang="pl-PL" b="1" dirty="0" smtClean="0">
                <a:latin typeface="Segoe UI" panose="020B0502040204020203" pitchFamily="34" charset="0"/>
                <a:cs typeface="Segoe UI" panose="020B0502040204020203" pitchFamily="34" charset="0"/>
              </a:rPr>
              <a:t>białka sojowego, aromatów, wzmacniacza smaku E-621 (glutaminianu </a:t>
            </a:r>
            <a:r>
              <a:rPr lang="pl-PL" b="1" dirty="0" err="1" smtClean="0">
                <a:latin typeface="Segoe UI" panose="020B0502040204020203" pitchFamily="34" charset="0"/>
                <a:cs typeface="Segoe UI" panose="020B0502040204020203" pitchFamily="34" charset="0"/>
              </a:rPr>
              <a:t>monosodowego</a:t>
            </a:r>
            <a:r>
              <a:rPr lang="pl-PL" b="1" dirty="0" smtClean="0">
                <a:latin typeface="Segoe UI" panose="020B0502040204020203" pitchFamily="34" charset="0"/>
                <a:cs typeface="Segoe UI" panose="020B0502040204020203" pitchFamily="34" charset="0"/>
              </a:rPr>
              <a:t>), stabilizatorów E-450, E-451 i E- 452 (di-, tri- i polifosforanów)</a:t>
            </a:r>
            <a:r>
              <a:rPr lang="pl-PL" dirty="0" smtClean="0">
                <a:latin typeface="Segoe UI" panose="020B0502040204020203" pitchFamily="34" charset="0"/>
                <a:cs typeface="Segoe UI" panose="020B0502040204020203" pitchFamily="34" charset="0"/>
              </a:rPr>
              <a:t>.</a:t>
            </a:r>
            <a:endParaRPr lang="pl-PL" dirty="0">
              <a:latin typeface="Segoe UI" panose="020B0502040204020203" pitchFamily="34" charset="0"/>
              <a:cs typeface="Segoe UI" panose="020B0502040204020203" pitchFamily="34" charset="0"/>
            </a:endParaRPr>
          </a:p>
        </p:txBody>
      </p:sp>
      <p:sp>
        <p:nvSpPr>
          <p:cNvPr id="4" name="pole tekstowe 3"/>
          <p:cNvSpPr txBox="1"/>
          <p:nvPr/>
        </p:nvSpPr>
        <p:spPr>
          <a:xfrm>
            <a:off x="2883877" y="384995"/>
            <a:ext cx="9022014" cy="369332"/>
          </a:xfrm>
          <a:prstGeom prst="rect">
            <a:avLst/>
          </a:prstGeom>
          <a:noFill/>
          <a:ln w="19050">
            <a:solidFill>
              <a:srgbClr val="7030A0"/>
            </a:solidFill>
            <a:prstDash val="lgDash"/>
          </a:ln>
        </p:spPr>
        <p:txBody>
          <a:bodyPr wrap="square" rtlCol="0">
            <a:spAutoFit/>
          </a:bodyPr>
          <a:lstStyle/>
          <a:p>
            <a:pPr marL="0" lvl="1" algn="just"/>
            <a:r>
              <a:rPr lang="pl-PL" i="1" dirty="0" smtClean="0">
                <a:latin typeface="Segoe UI" panose="020B0502040204020203" pitchFamily="34" charset="0"/>
                <a:cs typeface="Segoe UI" panose="020B0502040204020203" pitchFamily="34" charset="0"/>
              </a:rPr>
              <a:t>maślanka naturalna </a:t>
            </a:r>
            <a:r>
              <a:rPr lang="pl-PL" dirty="0" smtClean="0">
                <a:latin typeface="Segoe UI" panose="020B0502040204020203" pitchFamily="34" charset="0"/>
                <a:cs typeface="Segoe UI" panose="020B0502040204020203" pitchFamily="34" charset="0"/>
              </a:rPr>
              <a:t>– zawierała </a:t>
            </a:r>
            <a:r>
              <a:rPr lang="pl-PL" b="1" dirty="0" smtClean="0">
                <a:latin typeface="Segoe UI" panose="020B0502040204020203" pitchFamily="34" charset="0"/>
                <a:cs typeface="Segoe UI" panose="020B0502040204020203" pitchFamily="34" charset="0"/>
              </a:rPr>
              <a:t>substancje zagęszczające</a:t>
            </a:r>
            <a:r>
              <a:rPr lang="pl-PL" dirty="0" smtClean="0">
                <a:latin typeface="Segoe UI" panose="020B0502040204020203" pitchFamily="34" charset="0"/>
                <a:cs typeface="Segoe UI" panose="020B0502040204020203" pitchFamily="34" charset="0"/>
              </a:rPr>
              <a:t>, w tym </a:t>
            </a:r>
            <a:r>
              <a:rPr lang="pl-PL" b="1" dirty="0" smtClean="0">
                <a:latin typeface="Segoe UI" panose="020B0502040204020203" pitchFamily="34" charset="0"/>
                <a:cs typeface="Segoe UI" panose="020B0502040204020203" pitchFamily="34" charset="0"/>
              </a:rPr>
              <a:t>żelatynę wieprzową</a:t>
            </a:r>
            <a:endParaRPr lang="pl-PL" b="1" dirty="0">
              <a:latin typeface="Segoe UI" panose="020B0502040204020203" pitchFamily="34" charset="0"/>
              <a:cs typeface="Segoe UI" panose="020B0502040204020203" pitchFamily="34" charset="0"/>
            </a:endParaRPr>
          </a:p>
        </p:txBody>
      </p:sp>
      <p:sp>
        <p:nvSpPr>
          <p:cNvPr id="5" name="pole tekstowe 4"/>
          <p:cNvSpPr txBox="1"/>
          <p:nvPr/>
        </p:nvSpPr>
        <p:spPr>
          <a:xfrm>
            <a:off x="283036" y="5014401"/>
            <a:ext cx="9817568" cy="1477328"/>
          </a:xfrm>
          <a:prstGeom prst="rect">
            <a:avLst/>
          </a:prstGeom>
          <a:noFill/>
          <a:ln w="19050">
            <a:solidFill>
              <a:srgbClr val="7030A0"/>
            </a:solidFill>
            <a:prstDash val="lgDash"/>
          </a:ln>
        </p:spPr>
        <p:txBody>
          <a:bodyPr wrap="square" rtlCol="0">
            <a:spAutoFit/>
          </a:bodyPr>
          <a:lstStyle/>
          <a:p>
            <a:pPr marL="0" lvl="1" algn="just"/>
            <a:r>
              <a:rPr lang="pl-PL" i="1" dirty="0" smtClean="0">
                <a:latin typeface="Segoe UI" panose="020B0502040204020203" pitchFamily="34" charset="0"/>
                <a:cs typeface="Segoe UI" panose="020B0502040204020203" pitchFamily="34" charset="0"/>
              </a:rPr>
              <a:t>kiełbasa wiejska z Jakubowej spiżarni - kiełbasa wieprzowo wołowa  wędzona, parzona </a:t>
            </a:r>
            <a:r>
              <a:rPr lang="pl-PL" dirty="0" smtClean="0">
                <a:latin typeface="Segoe UI" panose="020B0502040204020203" pitchFamily="34" charset="0"/>
                <a:cs typeface="Segoe UI" panose="020B0502040204020203" pitchFamily="34" charset="0"/>
              </a:rPr>
              <a:t>wyprodukowana z użyciem m.in.: </a:t>
            </a:r>
            <a:r>
              <a:rPr lang="pl-PL" b="1" dirty="0" smtClean="0">
                <a:latin typeface="Segoe UI" panose="020B0502040204020203" pitchFamily="34" charset="0"/>
                <a:cs typeface="Segoe UI" panose="020B0502040204020203" pitchFamily="34" charset="0"/>
              </a:rPr>
              <a:t>stabilizatorów E-451, E-508, E-450, E-452, E-331, substancji żelującej E-407a, przeciwutleniaczy E-316, E-315, substancji zagęszczających E-417, E-415, E-407, białka sojowego, hydrolizatu sojowego, wzmacniaczy smaku E-621, E-631, E-635, aromatów, białka wieprzowego, </a:t>
            </a:r>
            <a:r>
              <a:rPr lang="pl-PL" b="1" dirty="0" err="1" smtClean="0">
                <a:latin typeface="Segoe UI" panose="020B0502040204020203" pitchFamily="34" charset="0"/>
                <a:cs typeface="Segoe UI" panose="020B0502040204020203" pitchFamily="34" charset="0"/>
              </a:rPr>
              <a:t>maltodekstryny</a:t>
            </a:r>
            <a:r>
              <a:rPr lang="pl-PL" b="1" dirty="0" smtClean="0">
                <a:latin typeface="Segoe UI" panose="020B0502040204020203" pitchFamily="34" charset="0"/>
                <a:cs typeface="Segoe UI" panose="020B0502040204020203" pitchFamily="34" charset="0"/>
              </a:rPr>
              <a:t>, barwnika E-120</a:t>
            </a:r>
            <a:r>
              <a:rPr lang="pl-PL" dirty="0" smtClean="0">
                <a:latin typeface="Segoe UI" panose="020B0502040204020203" pitchFamily="34" charset="0"/>
                <a:cs typeface="Segoe UI" panose="020B0502040204020203" pitchFamily="34" charset="0"/>
              </a:rPr>
              <a:t>. </a:t>
            </a:r>
            <a:endParaRPr lang="pl-PL" dirty="0">
              <a:latin typeface="Segoe UI" panose="020B0502040204020203" pitchFamily="34" charset="0"/>
              <a:cs typeface="Segoe UI" panose="020B0502040204020203" pitchFamily="34" charset="0"/>
            </a:endParaRPr>
          </a:p>
        </p:txBody>
      </p:sp>
      <p:cxnSp>
        <p:nvCxnSpPr>
          <p:cNvPr id="6" name="Łącznik prosty 5"/>
          <p:cNvCxnSpPr/>
          <p:nvPr/>
        </p:nvCxnSpPr>
        <p:spPr>
          <a:xfrm flipH="1">
            <a:off x="7582486" y="1892727"/>
            <a:ext cx="4323405" cy="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8" name="Łącznik prosty 7"/>
          <p:cNvCxnSpPr/>
          <p:nvPr/>
        </p:nvCxnSpPr>
        <p:spPr>
          <a:xfrm flipH="1">
            <a:off x="283037" y="3831723"/>
            <a:ext cx="2600840" cy="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2" name="Łącznik prosty 11"/>
          <p:cNvCxnSpPr/>
          <p:nvPr/>
        </p:nvCxnSpPr>
        <p:spPr>
          <a:xfrm flipH="1">
            <a:off x="254902" y="553952"/>
            <a:ext cx="2283761" cy="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5" name="Łącznik prosty 14"/>
          <p:cNvCxnSpPr/>
          <p:nvPr/>
        </p:nvCxnSpPr>
        <p:spPr>
          <a:xfrm flipH="1">
            <a:off x="10234180" y="5742583"/>
            <a:ext cx="1671711" cy="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0" y="-1145856"/>
            <a:ext cx="4484914" cy="9248686"/>
          </a:xfrm>
          <a:prstGeom prst="rect">
            <a:avLst/>
          </a:prstGeom>
          <a:noFill/>
        </p:spPr>
        <p:txBody>
          <a:bodyPr wrap="square" rtlCol="0">
            <a:spAutoFit/>
          </a:bodyPr>
          <a:lstStyle/>
          <a:p>
            <a:r>
              <a:rPr lang="pl-PL" sz="59500" dirty="0" smtClean="0">
                <a:solidFill>
                  <a:srgbClr val="92D050"/>
                </a:solidFill>
                <a:latin typeface="Impact" panose="020B0806030902050204" pitchFamily="34" charset="0"/>
              </a:rPr>
              <a:t>4</a:t>
            </a:r>
            <a:endParaRPr lang="pl-PL" sz="59500" dirty="0">
              <a:solidFill>
                <a:srgbClr val="92D050"/>
              </a:solidFill>
              <a:latin typeface="Impact" panose="020B0806030902050204" pitchFamily="34" charset="0"/>
            </a:endParaRPr>
          </a:p>
        </p:txBody>
      </p:sp>
      <p:sp>
        <p:nvSpPr>
          <p:cNvPr id="3" name="Prostokąt 2"/>
          <p:cNvSpPr/>
          <p:nvPr/>
        </p:nvSpPr>
        <p:spPr>
          <a:xfrm>
            <a:off x="3753305" y="4689531"/>
            <a:ext cx="5634491" cy="646331"/>
          </a:xfrm>
          <a:prstGeom prst="rect">
            <a:avLst/>
          </a:prstGeom>
        </p:spPr>
        <p:txBody>
          <a:bodyPr wrap="none">
            <a:spAutoFit/>
          </a:bodyPr>
          <a:lstStyle/>
          <a:p>
            <a:r>
              <a:rPr lang="pl-PL" sz="3600" dirty="0" smtClean="0">
                <a:latin typeface="Segoe UI" panose="020B0502040204020203" pitchFamily="34" charset="0"/>
                <a:ea typeface="Calibri" panose="020F0502020204030204" pitchFamily="34" charset="0"/>
                <a:cs typeface="Segoe UI" panose="020B0502040204020203" pitchFamily="34" charset="0"/>
              </a:rPr>
              <a:t>uwaga na puste deklaracje</a:t>
            </a:r>
            <a:endParaRPr lang="pl-PL" sz="3600" dirty="0">
              <a:latin typeface="Segoe UI" panose="020B0502040204020203" pitchFamily="34" charset="0"/>
              <a:cs typeface="Segoe UI" panose="020B0502040204020203" pitchFamily="34" charset="0"/>
            </a:endParaRPr>
          </a:p>
        </p:txBody>
      </p:sp>
      <p:cxnSp>
        <p:nvCxnSpPr>
          <p:cNvPr id="4" name="Łącznik prosty 3"/>
          <p:cNvCxnSpPr/>
          <p:nvPr/>
        </p:nvCxnSpPr>
        <p:spPr>
          <a:xfrm flipH="1">
            <a:off x="3399276" y="5335862"/>
            <a:ext cx="5885401" cy="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sp>
        <p:nvSpPr>
          <p:cNvPr id="6" name="pole tekstowe 5"/>
          <p:cNvSpPr txBox="1"/>
          <p:nvPr/>
        </p:nvSpPr>
        <p:spPr>
          <a:xfrm>
            <a:off x="4754880" y="731520"/>
            <a:ext cx="6075050" cy="3293209"/>
          </a:xfrm>
          <a:prstGeom prst="rect">
            <a:avLst/>
          </a:prstGeom>
          <a:noFill/>
          <a:ln w="19050">
            <a:solidFill>
              <a:srgbClr val="7030A0"/>
            </a:solidFill>
          </a:ln>
        </p:spPr>
        <p:txBody>
          <a:bodyPr wrap="square" rtlCol="0">
            <a:spAutoFit/>
          </a:bodyPr>
          <a:lstStyle/>
          <a:p>
            <a:pPr lvl="0" algn="just"/>
            <a:r>
              <a:rPr lang="pl-PL" dirty="0" smtClean="0">
                <a:latin typeface="Segoe UI" panose="020B0502040204020203" pitchFamily="34" charset="0"/>
                <a:cs typeface="Segoe UI" panose="020B0502040204020203" pitchFamily="34" charset="0"/>
              </a:rPr>
              <a:t>produkt </a:t>
            </a:r>
            <a:r>
              <a:rPr lang="pl-PL" sz="2800" i="1" dirty="0" smtClean="0">
                <a:solidFill>
                  <a:srgbClr val="92D050"/>
                </a:solidFill>
                <a:latin typeface="Segoe UI" panose="020B0502040204020203" pitchFamily="34" charset="0"/>
                <a:cs typeface="Segoe UI" panose="020B0502040204020203" pitchFamily="34" charset="0"/>
              </a:rPr>
              <a:t>tradycyjny</a:t>
            </a:r>
            <a:r>
              <a:rPr lang="pl-PL" dirty="0" smtClean="0">
                <a:latin typeface="Segoe UI" panose="020B0502040204020203" pitchFamily="34" charset="0"/>
                <a:cs typeface="Segoe UI" panose="020B0502040204020203" pitchFamily="34" charset="0"/>
              </a:rPr>
              <a:t> – powinien być wyprodukowany metodami uznawanymi za tradycyjne lub znajdować się na rynku krajowym co najmniej 30 lat. Z pewnością produktami tradycyjnymi są te oznakowane jako </a:t>
            </a:r>
            <a:r>
              <a:rPr lang="pl-PL" b="1" dirty="0" smtClean="0">
                <a:latin typeface="Segoe UI" panose="020B0502040204020203" pitchFamily="34" charset="0"/>
                <a:cs typeface="Segoe UI" panose="020B0502040204020203" pitchFamily="34" charset="0"/>
              </a:rPr>
              <a:t>Gwarantowana Tradycyjna Specjalność – GTS </a:t>
            </a:r>
            <a:r>
              <a:rPr lang="pl-PL" dirty="0" smtClean="0">
                <a:latin typeface="Segoe UI" panose="020B0502040204020203" pitchFamily="34" charset="0"/>
                <a:cs typeface="Segoe UI" panose="020B0502040204020203" pitchFamily="34" charset="0"/>
              </a:rPr>
              <a:t>(oznaczenie to podlega specjalnemu systemowi urzędowych kontroli na terenie całej Unii Europejskiej). Wyznacznikiem „tradycyjności” jest też informacja na opakowaniu, że produkt został wpisany na Listę Produktów Tradycyjnych prowadzoną przez Ministra Rolnictwa i Rozwoju Wsi</a:t>
            </a:r>
            <a:endParaRPr lang="pl-PL"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204367035"/>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424</TotalTime>
  <Words>652</Words>
  <Application>Microsoft Office PowerPoint</Application>
  <PresentationFormat>Panoramiczny</PresentationFormat>
  <Paragraphs>68</Paragraphs>
  <Slides>11</Slides>
  <Notes>0</Notes>
  <HiddenSlides>0</HiddenSlides>
  <MMClips>0</MMClips>
  <ScaleCrop>false</ScaleCrop>
  <HeadingPairs>
    <vt:vector size="6" baseType="variant">
      <vt:variant>
        <vt:lpstr>Używane czcionki</vt:lpstr>
      </vt:variant>
      <vt:variant>
        <vt:i4>7</vt:i4>
      </vt:variant>
      <vt:variant>
        <vt:lpstr>Motyw</vt:lpstr>
      </vt:variant>
      <vt:variant>
        <vt:i4>1</vt:i4>
      </vt:variant>
      <vt:variant>
        <vt:lpstr>Tytuły slajdów</vt:lpstr>
      </vt:variant>
      <vt:variant>
        <vt:i4>11</vt:i4>
      </vt:variant>
    </vt:vector>
  </HeadingPairs>
  <TitlesOfParts>
    <vt:vector size="19" baseType="lpstr">
      <vt:lpstr>KaiTi</vt:lpstr>
      <vt:lpstr>Arial</vt:lpstr>
      <vt:lpstr>Calibri</vt:lpstr>
      <vt:lpstr>Calibri Light</vt:lpstr>
      <vt:lpstr>Impact</vt:lpstr>
      <vt:lpstr>Segoe UI</vt:lpstr>
      <vt:lpstr>Symbol</vt: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Łukasz Tyburzec</dc:creator>
  <cp:lastModifiedBy>Łukasz Tyburzec</cp:lastModifiedBy>
  <cp:revision>40</cp:revision>
  <dcterms:created xsi:type="dcterms:W3CDTF">2015-02-11T09:31:00Z</dcterms:created>
  <dcterms:modified xsi:type="dcterms:W3CDTF">2015-03-12T13:24:28Z</dcterms:modified>
</cp:coreProperties>
</file>