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  <p:sldMasterId id="2147483782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8" r:id="rId4"/>
    <p:sldId id="271" r:id="rId5"/>
    <p:sldId id="272" r:id="rId6"/>
    <p:sldId id="273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AD09"/>
    <a:srgbClr val="FF192E"/>
    <a:srgbClr val="01A0E1"/>
    <a:srgbClr val="CCC614"/>
    <a:srgbClr val="C3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800" dirty="0" smtClean="0"/>
              <a:t>Kontrolowane firmy cateringowe</a:t>
            </a:r>
            <a:endParaRPr lang="en-US" sz="1800" dirty="0"/>
          </a:p>
        </c:rich>
      </c:tx>
      <c:layout>
        <c:manualLayout>
          <c:xMode val="edge"/>
          <c:yMode val="edge"/>
          <c:x val="0.15186274509803921"/>
          <c:y val="1.97790457363178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4878428799341271"/>
          <c:y val="0.1463310216249169"/>
          <c:w val="0.48692064227265736"/>
          <c:h val="0.65489614443583277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wzorce umów</c:v>
                </c:pt>
              </c:strCache>
            </c:strRef>
          </c:tx>
          <c:spPr>
            <a:solidFill>
              <a:srgbClr val="01A0E1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192E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01A0E1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1562500000000005"/>
                  <c:y val="-8.90624945212541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593750000000004"/>
                  <c:y val="0.1007812438003663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wzbudziły zastrzeżenia </c:v>
                </c:pt>
                <c:pt idx="1">
                  <c:v>nie wzbudziły zastrzeżeń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39977219967317"/>
          <c:y val="0.84933089724911304"/>
          <c:w val="0.42738510888771247"/>
          <c:h val="0.15066910275088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FEFAA-99D4-4937-8AA3-E8A661E8B5E7}" type="datetimeFigureOut">
              <a:rPr lang="pl-PL" smtClean="0"/>
              <a:pPr/>
              <a:t>2016-11-28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39D9D-3DC7-4A78-B249-762AEC23FF4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318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95624-3D28-4B63-AAAC-51BF531FE818}" type="datetimeFigureOut">
              <a:rPr lang="pl-PL" smtClean="0"/>
              <a:pPr/>
              <a:t>2016-11-28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202A1-CFA4-445F-A668-9231F795D7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280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bereza\Desktop\INFOGRAFIKI 2016\zlecone w 2016\żywienie w szpitalach_prezentacja_lipiec 2016\fotolia zdjecia\sztucce_F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500"/>
            <a:ext cx="12491215" cy="70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10743" y="1253361"/>
            <a:ext cx="7350825" cy="3850267"/>
          </a:xfrm>
          <a:prstGeom prst="rect">
            <a:avLst/>
          </a:prstGeom>
          <a:ln/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1" name="Rectangle 10"/>
          <p:cNvSpPr/>
          <p:nvPr/>
        </p:nvSpPr>
        <p:spPr>
          <a:xfrm>
            <a:off x="4426225" y="1373370"/>
            <a:ext cx="7060818" cy="3606110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1973" y="2420515"/>
            <a:ext cx="6129671" cy="1751183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154192" cy="6382512"/>
          </a:xfrm>
          <a:prstGeom prst="rect">
            <a:avLst/>
          </a:prstGeom>
          <a:solidFill>
            <a:srgbClr val="C3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633637" y="237744"/>
            <a:ext cx="3312829" cy="6382512"/>
          </a:xfrm>
          <a:prstGeom prst="rect">
            <a:avLst/>
          </a:prstGeom>
          <a:solidFill>
            <a:srgbClr val="B2A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61228" y="374904"/>
            <a:ext cx="3048078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FCD0-7A54-4D25-A486-D02D4BBA8262}" type="datetimeFigureOut">
              <a:rPr lang="pl-PL" smtClean="0"/>
              <a:pPr/>
              <a:t>2016-11-28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DAB4-D5CB-45E1-A80A-A57B64B8CFB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502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FCD0-7A54-4D25-A486-D02D4BBA8262}" type="datetimeFigureOut">
              <a:rPr lang="pl-PL" smtClean="0"/>
              <a:pPr/>
              <a:t>2016-11-28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DAB4-D5CB-45E1-A80A-A57B64B8CFB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5161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FCD0-7A54-4D25-A486-D02D4BBA8262}" type="datetimeFigureOut">
              <a:rPr lang="pl-PL" smtClean="0"/>
              <a:pPr/>
              <a:t>2016-11-28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DAB4-D5CB-45E1-A80A-A57B64B8CFB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760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FCD0-7A54-4D25-A486-D02D4BBA8262}" type="datetimeFigureOut">
              <a:rPr lang="pl-PL" smtClean="0"/>
              <a:pPr/>
              <a:t>2016-11-28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DAB4-D5CB-45E1-A80A-A57B64B8CFB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321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FCD0-7A54-4D25-A486-D02D4BBA8262}" type="datetimeFigureOut">
              <a:rPr lang="pl-PL" smtClean="0"/>
              <a:pPr/>
              <a:t>2016-11-28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DAB4-D5CB-45E1-A80A-A57B64B8CFB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769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FCD0-7A54-4D25-A486-D02D4BBA8262}" type="datetimeFigureOut">
              <a:rPr lang="pl-PL" smtClean="0"/>
              <a:pPr/>
              <a:t>2016-11-28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DAB4-D5CB-45E1-A80A-A57B64B8CFB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44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FCD0-7A54-4D25-A486-D02D4BBA8262}" type="datetimeFigureOut">
              <a:rPr lang="pl-PL" smtClean="0"/>
              <a:pPr/>
              <a:t>2016-11-28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DAB4-D5CB-45E1-A80A-A57B64B8CFB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282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FCD0-7A54-4D25-A486-D02D4BBA8262}" type="datetimeFigureOut">
              <a:rPr lang="pl-PL" smtClean="0"/>
              <a:pPr/>
              <a:t>2016-11-28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DAB4-D5CB-45E1-A80A-A57B64B8CFB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97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FCD0-7A54-4D25-A486-D02D4BBA8262}" type="datetimeFigureOut">
              <a:rPr lang="pl-PL" smtClean="0"/>
              <a:pPr/>
              <a:t>2016-11-28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DAB4-D5CB-45E1-A80A-A57B64B8CFB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6557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FCD0-7A54-4D25-A486-D02D4BBA8262}" type="datetimeFigureOut">
              <a:rPr lang="pl-PL" smtClean="0"/>
              <a:pPr/>
              <a:t>2016-11-28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DAB4-D5CB-45E1-A80A-A57B64B8CFB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3929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FCD0-7A54-4D25-A486-D02D4BBA8262}" type="datetimeFigureOut">
              <a:rPr lang="pl-PL" smtClean="0"/>
              <a:pPr/>
              <a:t>2016-11-28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DAB4-D5CB-45E1-A80A-A57B64B8CFB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066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6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81" r:id="rId3"/>
    <p:sldLayoutId id="214748378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EFCD0-7A54-4D25-A486-D02D4BBA8262}" type="datetimeFigureOut">
              <a:rPr lang="pl-PL" smtClean="0"/>
              <a:pPr/>
              <a:t>2016-11-28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DAB4-D5CB-45E1-A80A-A57B64B8CFB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00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8343875" y="5097013"/>
            <a:ext cx="1701209" cy="717696"/>
          </a:xfrm>
          <a:prstGeom prst="rect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6121038" y="5088686"/>
            <a:ext cx="1701209" cy="717696"/>
          </a:xfrm>
          <a:prstGeom prst="rect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96228" y="1395684"/>
            <a:ext cx="6784271" cy="1368629"/>
          </a:xfrm>
        </p:spPr>
        <p:txBody>
          <a:bodyPr/>
          <a:lstStyle/>
          <a:p>
            <a:r>
              <a:rPr lang="pl-PL" sz="4800" dirty="0" smtClean="0"/>
              <a:t>CATERING SZPITALNY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4902957" y="3144459"/>
            <a:ext cx="6170812" cy="156577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pl-PL" sz="1800" dirty="0" smtClean="0">
                <a:latin typeface="Myriad Pro" pitchFamily="34" charset="0"/>
                <a:cs typeface="Lucida Sans Unicode" panose="020B0602030504020204" pitchFamily="34" charset="0"/>
              </a:rPr>
              <a:t>Pierwsza tego typu kontrola Inspekcji Handlowej (IH).</a:t>
            </a:r>
          </a:p>
          <a:p>
            <a:pPr>
              <a:spcAft>
                <a:spcPts val="600"/>
              </a:spcAft>
            </a:pPr>
            <a:r>
              <a:rPr lang="pl-PL" sz="1800" dirty="0" smtClean="0">
                <a:latin typeface="Myriad Pro" pitchFamily="34" charset="0"/>
                <a:cs typeface="Lucida Sans Unicode" panose="020B0602030504020204" pitchFamily="34" charset="0"/>
              </a:rPr>
              <a:t>Odbyła się na terenie całej Polski równolegle z kontrolami Państwowej Inspekcji Sanitarnej.</a:t>
            </a:r>
          </a:p>
          <a:p>
            <a:pPr>
              <a:spcAft>
                <a:spcPts val="600"/>
              </a:spcAft>
            </a:pPr>
            <a:r>
              <a:rPr lang="pl-PL" dirty="0" smtClean="0">
                <a:latin typeface="Myriad Pro" pitchFamily="34" charset="0"/>
                <a:cs typeface="Lucida Sans Unicode" panose="020B0602030504020204" pitchFamily="34" charset="0"/>
              </a:rPr>
              <a:t>Trwała od kwietnia do maja 2016 r.</a:t>
            </a:r>
            <a:endParaRPr lang="pl-PL" sz="1800" dirty="0">
              <a:latin typeface="Myriad Pro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55" y="5172742"/>
            <a:ext cx="1434375" cy="549584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>
            <a:off x="4866223" y="2942438"/>
            <a:ext cx="6244281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5936280" y="2371057"/>
            <a:ext cx="410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KONTROLA INSPEKCJI HANDLOWEJ</a:t>
            </a:r>
            <a:endParaRPr lang="pl-PL" dirty="0"/>
          </a:p>
        </p:txBody>
      </p:sp>
      <p:pic>
        <p:nvPicPr>
          <p:cNvPr id="1026" name="Picture 2" descr="C:\Users\kbereza\Desktop\INFOGRAFIKI 2016\zlecone w 2016\żywienie w szpitalach_prezentacja_lipiec 2016\logo IH\logo_ih_duze-300x1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57" y="5132699"/>
            <a:ext cx="874644" cy="6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8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03758" y="426634"/>
            <a:ext cx="2966483" cy="1221409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Działania IH: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239992"/>
              </p:ext>
            </p:extLst>
          </p:nvPr>
        </p:nvGraphicFramePr>
        <p:xfrm>
          <a:off x="385120" y="528850"/>
          <a:ext cx="7772400" cy="5778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ymbol zastępczy tekstu 6"/>
          <p:cNvSpPr txBox="1">
            <a:spLocks noGrp="1"/>
          </p:cNvSpPr>
          <p:nvPr>
            <p:ph type="body" sz="half" idx="2"/>
          </p:nvPr>
        </p:nvSpPr>
        <p:spPr>
          <a:xfrm>
            <a:off x="8846288" y="1690579"/>
            <a:ext cx="2870791" cy="417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dirty="0" smtClean="0"/>
              <a:t>Sprawdzono </a:t>
            </a:r>
            <a:r>
              <a:rPr lang="pl-PL" b="1" dirty="0" smtClean="0"/>
              <a:t>99</a:t>
            </a:r>
            <a:r>
              <a:rPr lang="pl-PL" dirty="0" smtClean="0"/>
              <a:t> firm cateringowych dostarczających posiłki do </a:t>
            </a:r>
            <a:r>
              <a:rPr lang="pl-PL" b="1" dirty="0" smtClean="0"/>
              <a:t>234 </a:t>
            </a:r>
            <a:r>
              <a:rPr lang="pl-PL" dirty="0" smtClean="0"/>
              <a:t>szpitali. 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dirty="0" smtClean="0"/>
              <a:t>Placówki wytypowano na podstawie informacji przekazanych przez Państwową Inspekcję Sanitarną (PIS). 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b="1" dirty="0" smtClean="0"/>
              <a:t>Zastrzeżenia</a:t>
            </a:r>
            <a:r>
              <a:rPr lang="pl-PL" dirty="0" smtClean="0"/>
              <a:t> wzbudziło </a:t>
            </a:r>
            <a:r>
              <a:rPr lang="pl-PL" b="1" dirty="0" smtClean="0"/>
              <a:t>61</a:t>
            </a:r>
            <a:r>
              <a:rPr lang="pl-PL" dirty="0" smtClean="0"/>
              <a:t> sprawdzonych placówek.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l-PL" dirty="0" smtClean="0"/>
              <a:t>Nie zawsze pacjenci otrzymywali </a:t>
            </a:r>
            <a:r>
              <a:rPr lang="pl-PL" b="1" dirty="0" smtClean="0"/>
              <a:t>potrawy odpowiedniej jakości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92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6688" y="372140"/>
            <a:ext cx="10914320" cy="776176"/>
          </a:xfrm>
          <a:prstGeom prst="rect">
            <a:avLst/>
          </a:prstGeom>
          <a:solidFill>
            <a:srgbClr val="C3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616688" y="1456664"/>
            <a:ext cx="5752229" cy="2966479"/>
          </a:xfrm>
          <a:prstGeom prst="rect">
            <a:avLst/>
          </a:prstGeom>
          <a:noFill/>
          <a:ln>
            <a:solidFill>
              <a:srgbClr val="01A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903767" y="466718"/>
            <a:ext cx="661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Nieprawidłowości</a:t>
            </a:r>
            <a:endParaRPr lang="pl-PL" sz="3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744084" y="1766162"/>
            <a:ext cx="56248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200" dirty="0" smtClean="0"/>
              <a:t>Najczęściej </a:t>
            </a:r>
            <a:r>
              <a:rPr lang="pl-PL" sz="2200" b="1" dirty="0" smtClean="0"/>
              <a:t>nie przestrzegano terminów przydatności </a:t>
            </a:r>
            <a:r>
              <a:rPr lang="pl-PL" sz="2200" dirty="0" smtClean="0"/>
              <a:t>produktów spożywczych do spożycia (13 firm cateringowych        i 108 partii na 1083 sprawdzone partie).</a:t>
            </a:r>
            <a:endParaRPr lang="pl-PL" sz="2200" dirty="0"/>
          </a:p>
        </p:txBody>
      </p:sp>
      <p:sp>
        <p:nvSpPr>
          <p:cNvPr id="9" name="Prostokąt zaokrąglony 8"/>
          <p:cNvSpPr/>
          <p:nvPr/>
        </p:nvSpPr>
        <p:spPr>
          <a:xfrm>
            <a:off x="2147336" y="4832746"/>
            <a:ext cx="2870794" cy="1693265"/>
          </a:xfrm>
          <a:prstGeom prst="roundRect">
            <a:avLst/>
          </a:prstGeom>
          <a:solidFill>
            <a:srgbClr val="B2A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zynka wieprzowa z golonką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5343822" y="4832747"/>
            <a:ext cx="2719282" cy="16932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/>
              <a:t>przeterminowana</a:t>
            </a:r>
            <a:endParaRPr lang="pl-PL" dirty="0"/>
          </a:p>
        </p:txBody>
      </p:sp>
      <p:pic>
        <p:nvPicPr>
          <p:cNvPr id="3076" name="Picture 4" descr="C:\Users\kbereza\Desktop\INFOGRAFIKI 2016\zlecone w 2016\żywienie w szpitalach_prezentacja_lipiec 2016\restaurant-cutlery-symbol-in-a-squ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8" y="4832746"/>
            <a:ext cx="1201479" cy="12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z rogami zaokrąglonymi z jednej strony 12"/>
          <p:cNvSpPr/>
          <p:nvPr/>
        </p:nvSpPr>
        <p:spPr>
          <a:xfrm rot="10800000">
            <a:off x="616685" y="5882681"/>
            <a:ext cx="1201481" cy="643329"/>
          </a:xfrm>
          <a:prstGeom prst="round2SameRect">
            <a:avLst/>
          </a:prstGeom>
          <a:solidFill>
            <a:srgbClr val="01A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69585" y="6019688"/>
            <a:ext cx="126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przykład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8381490" y="4832747"/>
            <a:ext cx="2578392" cy="1693266"/>
          </a:xfrm>
          <a:prstGeom prst="roundRect">
            <a:avLst/>
          </a:prstGeom>
          <a:solidFill>
            <a:srgbClr val="B2A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solidFill>
                  <a:schemeClr val="tx1"/>
                </a:solidFill>
              </a:rPr>
              <a:t>3</a:t>
            </a:r>
            <a:endParaRPr lang="pl-PL" sz="2400" dirty="0" smtClean="0">
              <a:solidFill>
                <a:schemeClr val="tx1"/>
              </a:solidFill>
            </a:endParaRPr>
          </a:p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miesiące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kbereza\Desktop\INFOGRAFIKI 2016\zlecone w 2016\żywienie w szpitalach_prezentacja_lipiec 2016\fotolia zdjecia\Fotolia_115178423_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b="571"/>
          <a:stretch/>
        </p:blipFill>
        <p:spPr bwMode="auto">
          <a:xfrm>
            <a:off x="6727222" y="1456664"/>
            <a:ext cx="4803786" cy="296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6688" y="372140"/>
            <a:ext cx="10914320" cy="776176"/>
          </a:xfrm>
          <a:prstGeom prst="rect">
            <a:avLst/>
          </a:prstGeom>
          <a:solidFill>
            <a:srgbClr val="C3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616687" y="1488563"/>
            <a:ext cx="6528392" cy="2679400"/>
          </a:xfrm>
          <a:prstGeom prst="rect">
            <a:avLst/>
          </a:prstGeom>
          <a:noFill/>
          <a:ln>
            <a:solidFill>
              <a:srgbClr val="01A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903767" y="466718"/>
            <a:ext cx="6613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Nieprawidłowości</a:t>
            </a:r>
            <a:endParaRPr lang="pl-PL" sz="3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07880" y="1711846"/>
            <a:ext cx="62202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200" dirty="0" smtClean="0"/>
              <a:t>Pacjentom podawano posiłki, które miały </a:t>
            </a:r>
            <a:r>
              <a:rPr lang="pl-PL" sz="2200" b="1" dirty="0" smtClean="0"/>
              <a:t>zaniżoną wagę </a:t>
            </a:r>
            <a:r>
              <a:rPr lang="pl-PL" sz="2200" dirty="0" smtClean="0"/>
              <a:t>w stosunku do deklaracji      w jadłospisie (13 firm cateringowych  i 15 partii na 155 sprawdzonych w tym zakresie).</a:t>
            </a:r>
            <a:endParaRPr lang="pl-PL" sz="2200" dirty="0"/>
          </a:p>
        </p:txBody>
      </p:sp>
      <p:sp>
        <p:nvSpPr>
          <p:cNvPr id="9" name="Prostokąt zaokrąglony 8"/>
          <p:cNvSpPr/>
          <p:nvPr/>
        </p:nvSpPr>
        <p:spPr>
          <a:xfrm>
            <a:off x="2099836" y="4683884"/>
            <a:ext cx="2546592" cy="1693265"/>
          </a:xfrm>
          <a:prstGeom prst="roundRect">
            <a:avLst/>
          </a:prstGeom>
          <a:solidFill>
            <a:srgbClr val="B2A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porcja bitek schabowych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4946130" y="4683885"/>
            <a:ext cx="2719282" cy="16932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/>
              <a:t>była lżejsza od</a:t>
            </a:r>
          </a:p>
          <a:p>
            <a:pPr algn="ctr"/>
            <a:r>
              <a:rPr lang="pl-PL" sz="3600" b="1" dirty="0" smtClean="0"/>
              <a:t>5</a:t>
            </a:r>
            <a:r>
              <a:rPr lang="pl-PL" sz="2000" dirty="0" smtClean="0"/>
              <a:t> do </a:t>
            </a:r>
            <a:r>
              <a:rPr lang="pl-PL" sz="3600" b="1" dirty="0" smtClean="0"/>
              <a:t>50</a:t>
            </a:r>
            <a:r>
              <a:rPr lang="pl-PL" sz="2000" dirty="0" smtClean="0"/>
              <a:t> </a:t>
            </a:r>
            <a:r>
              <a:rPr lang="pl-PL" sz="2400" dirty="0" smtClean="0"/>
              <a:t>g</a:t>
            </a:r>
            <a:endParaRPr lang="pl-PL" dirty="0"/>
          </a:p>
        </p:txBody>
      </p:sp>
      <p:pic>
        <p:nvPicPr>
          <p:cNvPr id="3076" name="Picture 4" descr="C:\Users\kbereza\Desktop\INFOGRAFIKI 2016\zlecone w 2016\żywienie w szpitalach_prezentacja_lipiec 2016\restaurant-cutlery-symbol-in-a-squ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8" y="4683884"/>
            <a:ext cx="1201479" cy="12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z rogami zaokrąglonymi z jednej strony 12"/>
          <p:cNvSpPr/>
          <p:nvPr/>
        </p:nvSpPr>
        <p:spPr>
          <a:xfrm rot="10800000">
            <a:off x="616685" y="5733819"/>
            <a:ext cx="1201481" cy="643329"/>
          </a:xfrm>
          <a:prstGeom prst="round2SameRect">
            <a:avLst/>
          </a:prstGeom>
          <a:solidFill>
            <a:srgbClr val="01A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69585" y="5870826"/>
            <a:ext cx="126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przykład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7995683" y="4683885"/>
            <a:ext cx="3423684" cy="1693266"/>
          </a:xfrm>
          <a:prstGeom prst="roundRect">
            <a:avLst/>
          </a:prstGeom>
          <a:solidFill>
            <a:srgbClr val="B2A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według jadłospisu jedna porcja powinna ważyć</a:t>
            </a:r>
          </a:p>
          <a:p>
            <a:pPr algn="ctr"/>
            <a:r>
              <a:rPr lang="pl-PL" sz="4000" b="1" dirty="0" smtClean="0">
                <a:solidFill>
                  <a:schemeClr val="tx1"/>
                </a:solidFill>
              </a:rPr>
              <a:t>80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g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bereza\Desktop\INFOGRAFIKI 2016\zlecone w 2016\żywienie w szpitalach_prezentacja_lipiec 2016\fotolia zdjecia\Fotolia_103552413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14" y="1234718"/>
            <a:ext cx="3268810" cy="326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8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6688" y="510368"/>
            <a:ext cx="5689083" cy="1350339"/>
          </a:xfrm>
          <a:prstGeom prst="rect">
            <a:avLst/>
          </a:prstGeom>
          <a:solidFill>
            <a:srgbClr val="C3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616685" y="2126523"/>
            <a:ext cx="5689086" cy="2017966"/>
          </a:xfrm>
          <a:prstGeom prst="rect">
            <a:avLst/>
          </a:prstGeom>
          <a:noFill/>
          <a:ln>
            <a:solidFill>
              <a:srgbClr val="01A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839972" y="646928"/>
            <a:ext cx="5295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Jaki skład miały posiłki podawane pacjentom?</a:t>
            </a:r>
            <a:endParaRPr lang="pl-PL" sz="3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839972" y="2224149"/>
            <a:ext cx="5582301" cy="104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200" dirty="0" smtClean="0"/>
              <a:t>W laboratoriach UOKiK zbadano </a:t>
            </a:r>
            <a:r>
              <a:rPr lang="pl-PL" sz="2200" b="1" dirty="0" smtClean="0"/>
              <a:t>65 </a:t>
            </a:r>
            <a:r>
              <a:rPr lang="pl-PL" sz="2200" dirty="0" smtClean="0"/>
              <a:t>partii</a:t>
            </a:r>
            <a:r>
              <a:rPr lang="pl-PL" sz="2200" b="1" dirty="0"/>
              <a:t> </a:t>
            </a:r>
            <a:r>
              <a:rPr lang="pl-PL" sz="2200" dirty="0" smtClean="0"/>
              <a:t>(6 przedsiębiorców).</a:t>
            </a:r>
            <a:endParaRPr lang="pl-PL" sz="2200" dirty="0"/>
          </a:p>
        </p:txBody>
      </p:sp>
      <p:sp>
        <p:nvSpPr>
          <p:cNvPr id="9" name="Prostokąt zaokrąglony 8"/>
          <p:cNvSpPr/>
          <p:nvPr/>
        </p:nvSpPr>
        <p:spPr>
          <a:xfrm>
            <a:off x="2074147" y="4683884"/>
            <a:ext cx="2546592" cy="1693265"/>
          </a:xfrm>
          <a:prstGeom prst="roundRect">
            <a:avLst/>
          </a:prstGeom>
          <a:solidFill>
            <a:srgbClr val="B2A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zbyt wysoka zawartość glutenu w „sosie bezglutenowym”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4873486" y="4683885"/>
            <a:ext cx="2719282" cy="16932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l-PL" sz="2000" dirty="0" smtClean="0"/>
              <a:t>stwierdzono</a:t>
            </a:r>
          </a:p>
          <a:p>
            <a:pPr algn="ctr">
              <a:spcAft>
                <a:spcPts val="600"/>
              </a:spcAft>
            </a:pPr>
            <a:r>
              <a:rPr lang="pl-PL" sz="4000" b="1" dirty="0"/>
              <a:t>3</a:t>
            </a:r>
            <a:r>
              <a:rPr lang="pl-PL" sz="4000" b="1" dirty="0" smtClean="0"/>
              <a:t>0</a:t>
            </a:r>
            <a:r>
              <a:rPr lang="pl-PL" sz="2000" dirty="0" smtClean="0"/>
              <a:t> mg/kg</a:t>
            </a:r>
            <a:endParaRPr lang="pl-PL" dirty="0"/>
          </a:p>
        </p:txBody>
      </p:sp>
      <p:pic>
        <p:nvPicPr>
          <p:cNvPr id="3076" name="Picture 4" descr="C:\Users\kbereza\Desktop\INFOGRAFIKI 2016\zlecone w 2016\żywienie w szpitalach_prezentacja_lipiec 2016\restaurant-cutlery-symbol-in-a-squ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8" y="4683884"/>
            <a:ext cx="1201479" cy="12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z rogami zaokrąglonymi z jednej strony 12"/>
          <p:cNvSpPr/>
          <p:nvPr/>
        </p:nvSpPr>
        <p:spPr>
          <a:xfrm rot="10800000">
            <a:off x="616685" y="5733819"/>
            <a:ext cx="1201481" cy="643329"/>
          </a:xfrm>
          <a:prstGeom prst="round2SameRect">
            <a:avLst/>
          </a:prstGeom>
          <a:solidFill>
            <a:srgbClr val="01A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569585" y="5870826"/>
            <a:ext cx="126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przykład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7841701" y="4683885"/>
            <a:ext cx="3561908" cy="1693266"/>
          </a:xfrm>
          <a:prstGeom prst="roundRect">
            <a:avLst/>
          </a:prstGeom>
          <a:solidFill>
            <a:srgbClr val="B2A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zgodnie z przepisami, produkt bezglutenowy może zawierać do</a:t>
            </a:r>
          </a:p>
          <a:p>
            <a:pPr algn="ctr"/>
            <a:r>
              <a:rPr lang="pl-PL" sz="3600" b="1" dirty="0">
                <a:solidFill>
                  <a:schemeClr val="tx1"/>
                </a:solidFill>
              </a:rPr>
              <a:t>2</a:t>
            </a:r>
            <a:r>
              <a:rPr lang="pl-PL" sz="3600" b="1" dirty="0" smtClean="0">
                <a:solidFill>
                  <a:schemeClr val="tx1"/>
                </a:solidFill>
              </a:rPr>
              <a:t>0</a:t>
            </a:r>
            <a:r>
              <a:rPr lang="pl-PL" dirty="0" smtClean="0">
                <a:solidFill>
                  <a:schemeClr val="tx1"/>
                </a:solidFill>
              </a:rPr>
              <a:t> mg/kg glutenu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39972" y="3427412"/>
            <a:ext cx="4784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/>
              <a:t>Zastrzeżenia wzbudziło </a:t>
            </a:r>
            <a:r>
              <a:rPr lang="pl-PL" sz="2200" b="1" dirty="0" smtClean="0"/>
              <a:t>7</a:t>
            </a:r>
            <a:r>
              <a:rPr lang="pl-PL" sz="2200" dirty="0" smtClean="0"/>
              <a:t> partii.</a:t>
            </a:r>
            <a:endParaRPr lang="pl-PL" sz="2200" dirty="0"/>
          </a:p>
        </p:txBody>
      </p:sp>
      <p:pic>
        <p:nvPicPr>
          <p:cNvPr id="2050" name="Picture 2" descr="C:\Users\kbereza\Desktop\INFOGRAFIKI 2016\zlecone w 2016\żywienie w szpitalach_prezentacja_lipiec 2016\fotolia zdjecia\Fotolia_115282940_X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r="4667"/>
          <a:stretch/>
        </p:blipFill>
        <p:spPr bwMode="auto">
          <a:xfrm>
            <a:off x="6508340" y="510368"/>
            <a:ext cx="4951354" cy="363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91118" y="361507"/>
            <a:ext cx="10696352" cy="1233372"/>
          </a:xfrm>
          <a:prstGeom prst="rect">
            <a:avLst/>
          </a:prstGeom>
          <a:solidFill>
            <a:srgbClr val="C3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103621" y="1834370"/>
            <a:ext cx="6283849" cy="3008015"/>
          </a:xfrm>
          <a:prstGeom prst="rect">
            <a:avLst/>
          </a:prstGeom>
          <a:noFill/>
          <a:ln>
            <a:solidFill>
              <a:srgbClr val="01A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914402" y="519332"/>
            <a:ext cx="102391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 smtClean="0"/>
              <a:t>Inspektorzy IH przyjrzeli się także umowom zawieranym przez szpitale z firmami cateringowymi.</a:t>
            </a:r>
            <a:endParaRPr lang="pl-PL" sz="2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252487" y="1957063"/>
            <a:ext cx="590107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2000" dirty="0" smtClean="0"/>
              <a:t>Szpitale weryfikowały działania firm w różny sposób, m.in. poprzez: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900" dirty="0" smtClean="0"/>
              <a:t>codzienne wizyty dietetyka szpitalnego, który sprawdzał jakość wydawanych posiłków,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900" dirty="0" smtClean="0"/>
              <a:t>jedynie kontakt mailowy, wyłącznie w razie nieprawidłowości.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569585" y="5870826"/>
            <a:ext cx="126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przykład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91118" y="5243546"/>
            <a:ext cx="10696351" cy="1263584"/>
          </a:xfrm>
          <a:prstGeom prst="rect">
            <a:avLst/>
          </a:prstGeom>
          <a:solidFill>
            <a:srgbClr val="B2A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23684" y="5616730"/>
            <a:ext cx="104730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900" kern="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Zdarzało się, że </a:t>
            </a:r>
            <a:r>
              <a:rPr lang="pl-PL" sz="1900" b="1" kern="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szpital nie interesował się</a:t>
            </a:r>
            <a:r>
              <a:rPr lang="pl-PL" sz="1900" kern="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tym, jakie posiłki </a:t>
            </a:r>
            <a:r>
              <a:rPr lang="pl-PL" sz="1900" kern="0" spc="-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dostarcza </a:t>
            </a:r>
            <a:r>
              <a:rPr lang="pl-PL" sz="1900" kern="0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catering. </a:t>
            </a:r>
          </a:p>
        </p:txBody>
      </p:sp>
      <p:pic>
        <p:nvPicPr>
          <p:cNvPr id="2051" name="Picture 3" descr="C:\Users\kbereza\Desktop\INFOGRAFIKI 2016\zlecone w 2016\żywienie w szpitalach_prezentacja_lipiec 2016\Fotolia_51882353_X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/>
          <a:stretch/>
        </p:blipFill>
        <p:spPr bwMode="auto">
          <a:xfrm>
            <a:off x="691118" y="1834370"/>
            <a:ext cx="4093536" cy="300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754726" y="5315295"/>
            <a:ext cx="10558134" cy="11147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8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1859968" y="739041"/>
            <a:ext cx="5205996" cy="2054330"/>
          </a:xfrm>
          <a:prstGeom prst="roundRect">
            <a:avLst/>
          </a:prstGeom>
          <a:solidFill>
            <a:srgbClr val="B2A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mimo warunku w umowie:                 </a:t>
            </a:r>
            <a:r>
              <a:rPr lang="pl-PL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„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warzywa i owoce dla każdej diety do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ś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niadania i kolacji</a:t>
            </a:r>
            <a:r>
              <a:rPr lang="pl-PL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 </a:t>
            </a:r>
            <a:endParaRPr lang="pl-PL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7285273" y="739041"/>
            <a:ext cx="4628648" cy="205432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l-PL" sz="2000" dirty="0" smtClean="0"/>
              <a:t>produkty te podano tylko </a:t>
            </a:r>
          </a:p>
          <a:p>
            <a:pPr algn="ctr">
              <a:spcAft>
                <a:spcPts val="600"/>
              </a:spcAft>
            </a:pPr>
            <a:r>
              <a:rPr lang="pl-PL" sz="4000" b="1" dirty="0" smtClean="0"/>
              <a:t>3</a:t>
            </a:r>
            <a:r>
              <a:rPr lang="pl-PL" sz="2000" dirty="0" smtClean="0"/>
              <a:t> razy </a:t>
            </a:r>
          </a:p>
          <a:p>
            <a:pPr algn="ctr">
              <a:spcAft>
                <a:spcPts val="600"/>
              </a:spcAft>
            </a:pPr>
            <a:r>
              <a:rPr lang="pl-PL" sz="2000" dirty="0" smtClean="0"/>
              <a:t>w </a:t>
            </a:r>
            <a:r>
              <a:rPr lang="pl-PL" sz="2000" smtClean="0"/>
              <a:t>ciągu </a:t>
            </a:r>
            <a:r>
              <a:rPr lang="pl-PL" sz="2000" b="1" smtClean="0"/>
              <a:t>dziesięciu dni</a:t>
            </a:r>
            <a:endParaRPr lang="pl-PL" b="1" dirty="0"/>
          </a:p>
        </p:txBody>
      </p:sp>
      <p:grpSp>
        <p:nvGrpSpPr>
          <p:cNvPr id="6" name="Grupa 5"/>
          <p:cNvGrpSpPr/>
          <p:nvPr/>
        </p:nvGrpSpPr>
        <p:grpSpPr>
          <a:xfrm>
            <a:off x="407810" y="739041"/>
            <a:ext cx="1265274" cy="643329"/>
            <a:chOff x="801231" y="547647"/>
            <a:chExt cx="1265274" cy="643329"/>
          </a:xfrm>
        </p:grpSpPr>
        <p:sp>
          <p:nvSpPr>
            <p:cNvPr id="13" name="Prostokąt z rogami zaokrąglonymi z jednej strony 12"/>
            <p:cNvSpPr/>
            <p:nvPr/>
          </p:nvSpPr>
          <p:spPr>
            <a:xfrm rot="10800000" flipV="1">
              <a:off x="833128" y="547647"/>
              <a:ext cx="1201481" cy="643329"/>
            </a:xfrm>
            <a:prstGeom prst="round2SameRect">
              <a:avLst/>
            </a:prstGeom>
            <a:solidFill>
              <a:srgbClr val="01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801231" y="684646"/>
              <a:ext cx="1265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>
                  <a:solidFill>
                    <a:schemeClr val="bg1"/>
                  </a:solidFill>
                </a:rPr>
                <a:t>przykład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5" name="Picture 3" descr="C:\Users\kbereza\Desktop\INFOGRAFIKI 2016\zlecone w 2016\żywienie w szpitalach_prezentacja_lipiec 2016\signing-contra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9" y="1245372"/>
            <a:ext cx="1548000" cy="15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a 14"/>
          <p:cNvGrpSpPr/>
          <p:nvPr/>
        </p:nvGrpSpPr>
        <p:grpSpPr>
          <a:xfrm>
            <a:off x="439559" y="3659635"/>
            <a:ext cx="1318013" cy="711006"/>
            <a:chOff x="801231" y="547647"/>
            <a:chExt cx="1265274" cy="643329"/>
          </a:xfrm>
        </p:grpSpPr>
        <p:sp>
          <p:nvSpPr>
            <p:cNvPr id="16" name="Prostokąt z rogami zaokrąglonymi z jednej strony 15"/>
            <p:cNvSpPr/>
            <p:nvPr/>
          </p:nvSpPr>
          <p:spPr>
            <a:xfrm rot="10800000" flipV="1">
              <a:off x="833128" y="547647"/>
              <a:ext cx="1201481" cy="643329"/>
            </a:xfrm>
            <a:prstGeom prst="round2SameRect">
              <a:avLst/>
            </a:prstGeom>
            <a:solidFill>
              <a:srgbClr val="01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801231" y="684646"/>
              <a:ext cx="1265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>
                  <a:solidFill>
                    <a:schemeClr val="bg1"/>
                  </a:solidFill>
                </a:rPr>
                <a:t>przykład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Prostokąt zaokrąglony 18"/>
          <p:cNvSpPr/>
          <p:nvPr/>
        </p:nvSpPr>
        <p:spPr>
          <a:xfrm>
            <a:off x="1976926" y="3659635"/>
            <a:ext cx="5099671" cy="2259710"/>
          </a:xfrm>
          <a:prstGeom prst="roundRect">
            <a:avLst/>
          </a:prstGeom>
          <a:solidFill>
            <a:srgbClr val="B2A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umowa wymagała planowania w jadłospisach różnych rodzajów 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wędlin wysokiej jakości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niezawierających skrobi, soi, a w sezonie zimowym 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zakazywała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podawania 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surówki z białej kapusty</a:t>
            </a:r>
            <a:r>
              <a:rPr lang="pl-PL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pl-PL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" name="Picture 3" descr="C:\Users\kbereza\Desktop\INFOGRAFIKI 2016\zlecone w 2016\żywienie w szpitalach_prezentacja_lipiec 2016\signing-contra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08" y="4208498"/>
            <a:ext cx="1612524" cy="171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ostokąt zaokrąglony 19"/>
          <p:cNvSpPr/>
          <p:nvPr/>
        </p:nvSpPr>
        <p:spPr>
          <a:xfrm>
            <a:off x="7320713" y="3659635"/>
            <a:ext cx="4628648" cy="22597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l-PL" sz="2000" dirty="0"/>
              <a:t>z</a:t>
            </a:r>
            <a:r>
              <a:rPr lang="pl-PL" sz="2000" dirty="0" smtClean="0"/>
              <a:t> jadłospisu wynikało, że dodatkiem do </a:t>
            </a:r>
            <a:r>
              <a:rPr lang="pl-PL" sz="2000" dirty="0"/>
              <a:t>ś</a:t>
            </a:r>
            <a:r>
              <a:rPr lang="pl-PL" sz="2000" dirty="0" smtClean="0"/>
              <a:t>niadań był </a:t>
            </a:r>
            <a:r>
              <a:rPr lang="pl-PL" sz="2000" b="1" dirty="0" smtClean="0"/>
              <a:t>głównie pasztet </a:t>
            </a:r>
            <a:r>
              <a:rPr lang="pl-PL" sz="2000" dirty="0" smtClean="0"/>
              <a:t>lub </a:t>
            </a:r>
            <a:r>
              <a:rPr lang="pl-PL" sz="2000" b="1" dirty="0" smtClean="0"/>
              <a:t>salceson</a:t>
            </a:r>
            <a:r>
              <a:rPr lang="pl-PL" sz="2000" dirty="0" smtClean="0"/>
              <a:t>,       a zimą do obiadu podawano </a:t>
            </a:r>
            <a:r>
              <a:rPr lang="pl-PL" sz="2000" b="1" dirty="0" smtClean="0"/>
              <a:t>surówkę z białej kapusty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135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6687" y="361506"/>
            <a:ext cx="6932429" cy="935665"/>
          </a:xfrm>
          <a:prstGeom prst="rect">
            <a:avLst/>
          </a:prstGeom>
          <a:solidFill>
            <a:srgbClr val="C3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3323418" y="1574133"/>
            <a:ext cx="8117214" cy="2136746"/>
          </a:xfrm>
          <a:prstGeom prst="rect">
            <a:avLst/>
          </a:prstGeom>
          <a:noFill/>
          <a:ln>
            <a:solidFill>
              <a:srgbClr val="01A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808073" y="536951"/>
            <a:ext cx="654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Działania Inspekcji Handlowej:</a:t>
            </a:r>
            <a:endParaRPr lang="pl-PL" sz="3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572148" y="1867431"/>
            <a:ext cx="7772791" cy="153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000" dirty="0" smtClean="0"/>
              <a:t>O nieprawidłowościach zawiadomiono kierowników szpitali, organy nadzoru sanitarnego, urzędy miar, inspektoraty Jakości Handlowej Artykułów Rolno-Spożywczych oraz Narodowy Fundusz Zdrowia.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569585" y="5870826"/>
            <a:ext cx="126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przykład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323418" y="3927077"/>
            <a:ext cx="8117214" cy="953681"/>
          </a:xfrm>
          <a:prstGeom prst="rect">
            <a:avLst/>
          </a:prstGeom>
          <a:noFill/>
          <a:ln w="28575">
            <a:solidFill>
              <a:srgbClr val="01A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3572148" y="4001147"/>
            <a:ext cx="7910623" cy="795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000" dirty="0" smtClean="0"/>
              <a:t>Zaapelowano o zwiększenie nadzoru nad firmami dostarczającymi posiłki do szpitali.</a:t>
            </a:r>
            <a:endParaRPr lang="pl-PL" sz="2000" dirty="0"/>
          </a:p>
        </p:txBody>
      </p:sp>
      <p:sp>
        <p:nvSpPr>
          <p:cNvPr id="12" name="Prostokąt 11"/>
          <p:cNvSpPr/>
          <p:nvPr/>
        </p:nvSpPr>
        <p:spPr>
          <a:xfrm>
            <a:off x="616687" y="5187283"/>
            <a:ext cx="10823945" cy="1234782"/>
          </a:xfrm>
          <a:prstGeom prst="rect">
            <a:avLst/>
          </a:prstGeom>
          <a:solidFill>
            <a:srgbClr val="B2AD0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52000"/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Za nieprzestrzeganie m.in. dat minimalnej trwałości</a:t>
            </a:r>
            <a:r>
              <a:rPr lang="pl-PL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27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osób ukarano mandatami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	na łączną kwotę </a:t>
            </a:r>
            <a:r>
              <a:rPr lang="pl-P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5,7 tys. zł</a:t>
            </a:r>
            <a:r>
              <a:rPr lang="pl-PL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pl-PL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54908" y="5305645"/>
            <a:ext cx="10536866" cy="10100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100" name="Picture 4" descr="J:\DZK\www\K\Grafika_ikony\żywienie w szpitalach\logo_ih_duze-300x1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5" y="1808205"/>
            <a:ext cx="2857500" cy="230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8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393</Words>
  <Application>Microsoft Office PowerPoint</Application>
  <PresentationFormat>Panoramiczny</PresentationFormat>
  <Paragraphs>54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Garamond</vt:lpstr>
      <vt:lpstr>Lucida Sans Unicode</vt:lpstr>
      <vt:lpstr>Myriad Pro</vt:lpstr>
      <vt:lpstr>Mydło</vt:lpstr>
      <vt:lpstr>Projekt niestandardowy</vt:lpstr>
      <vt:lpstr>CATERING SZPITALNY</vt:lpstr>
      <vt:lpstr>Działania IH: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CATERING SZPITALNY</dc:title>
  <dc:creator/>
  <cp:lastModifiedBy>Konrad Trzesniak</cp:lastModifiedBy>
  <cp:revision>74</cp:revision>
  <dcterms:created xsi:type="dcterms:W3CDTF">2015-04-20T11:37:35Z</dcterms:created>
  <dcterms:modified xsi:type="dcterms:W3CDTF">2016-11-28T11:25:27Z</dcterms:modified>
</cp:coreProperties>
</file>