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450" r:id="rId1"/>
  </p:sldMasterIdLst>
  <p:notesMasterIdLst>
    <p:notesMasterId r:id="rId22"/>
  </p:notesMasterIdLst>
  <p:handoutMasterIdLst>
    <p:handoutMasterId r:id="rId23"/>
  </p:handoutMasterIdLst>
  <p:sldIdLst>
    <p:sldId id="314" r:id="rId2"/>
    <p:sldId id="412" r:id="rId3"/>
    <p:sldId id="274" r:id="rId4"/>
    <p:sldId id="414" r:id="rId5"/>
    <p:sldId id="415" r:id="rId6"/>
    <p:sldId id="400" r:id="rId7"/>
    <p:sldId id="402" r:id="rId8"/>
    <p:sldId id="433" r:id="rId9"/>
    <p:sldId id="435" r:id="rId10"/>
    <p:sldId id="420" r:id="rId11"/>
    <p:sldId id="428" r:id="rId12"/>
    <p:sldId id="429" r:id="rId13"/>
    <p:sldId id="430" r:id="rId14"/>
    <p:sldId id="434" r:id="rId15"/>
    <p:sldId id="439" r:id="rId16"/>
    <p:sldId id="437" r:id="rId17"/>
    <p:sldId id="440" r:id="rId18"/>
    <p:sldId id="436" r:id="rId19"/>
    <p:sldId id="438" r:id="rId20"/>
    <p:sldId id="339" r:id="rId21"/>
  </p:sldIdLst>
  <p:sldSz cx="9144000" cy="6858000" type="screen4x3"/>
  <p:notesSz cx="6797675" cy="9928225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6">
          <p15:clr>
            <a:srgbClr val="A4A3A4"/>
          </p15:clr>
        </p15:guide>
        <p15:guide id="2" pos="216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5EBCC"/>
    <a:srgbClr val="CC9900"/>
    <a:srgbClr val="006600"/>
    <a:srgbClr val="990000"/>
    <a:srgbClr val="55656B"/>
    <a:srgbClr val="0033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708" autoAdjust="0"/>
  </p:normalViewPr>
  <p:slideViewPr>
    <p:cSldViewPr>
      <p:cViewPr varScale="1">
        <p:scale>
          <a:sx n="110" d="100"/>
          <a:sy n="110" d="100"/>
        </p:scale>
        <p:origin x="1656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38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6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7889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9939" name="Rectangle 37890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9940" name="Rectangle 37891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7525" name="Rectangle 107524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0EA32D7-0324-4E0A-B69F-DF4B7F02339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78824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ounded Rectangle 24577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099" name="Rounded Rectangle 24578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052" name="Rectangle 24579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TextBox 24580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8050" y="4714875"/>
            <a:ext cx="4983163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246422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charset="0"/>
        <a:ea typeface="Lucida Sans Unicode" pitchFamily="34" charset="0"/>
        <a:cs typeface="Lucida Sans Unicode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charset="0"/>
        <a:ea typeface="Lucida Sans Unicode" pitchFamily="34" charset="0"/>
        <a:cs typeface="Lucida Sans Unicode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charset="0"/>
        <a:ea typeface="Lucida Sans Unicode" pitchFamily="34" charset="0"/>
        <a:cs typeface="Lucida Sans Unicode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charset="0"/>
        <a:ea typeface="Lucida Sans Unicode" pitchFamily="34" charset="0"/>
        <a:cs typeface="Lucida Sans Unicode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Symbol zastępczy notatek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673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5601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7171" name="TextBox 25602"/>
          <p:cNvSpPr txBox="1"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3163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l-PL" altLang="pl-PL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29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5601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9219" name="TextBox 25602"/>
          <p:cNvSpPr txBox="1"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3163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l-PL" altLang="pl-PL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274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5601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1267" name="TextBox 25602"/>
          <p:cNvSpPr txBox="1"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3163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l-PL" altLang="pl-PL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49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5601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3315" name="TextBox 25602"/>
          <p:cNvSpPr txBox="1"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3163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l-PL" altLang="pl-PL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267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908050" y="4714875"/>
            <a:ext cx="4983163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altLang="pl-PL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82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908050" y="4714875"/>
            <a:ext cx="4983163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altLang="pl-PL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94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5601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5603" name="TextBox 25602"/>
          <p:cNvSpPr txBox="1"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3163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l-PL" altLang="pl-PL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01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2769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32771" name="TextBox 32770"/>
          <p:cNvSpPr txBox="1"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3163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ctr"/>
          <a:lstStyle/>
          <a:p>
            <a:pPr defTabSz="449263"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l-PL" altLang="pl-PL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523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084526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78710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3238" y="182563"/>
            <a:ext cx="1452562" cy="6272212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493963" y="182563"/>
            <a:ext cx="4206875" cy="6272212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5492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17965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4086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493963" y="1577975"/>
            <a:ext cx="2828925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75288" y="1577975"/>
            <a:ext cx="283051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4801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127240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04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550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3158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5636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0" y="6215063"/>
            <a:ext cx="9144000" cy="6429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8" y="6286500"/>
            <a:ext cx="28257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71438" y="6407150"/>
            <a:ext cx="2857500" cy="309563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defRPr/>
            </a:pPr>
            <a:r>
              <a:rPr lang="pl-PL" altLang="pl-PL" sz="1400" dirty="0">
                <a:latin typeface="Tahoma" panose="020B0604030504040204" pitchFamily="34" charset="0"/>
                <a:cs typeface="Tahoma" panose="020B0604030504040204" pitchFamily="34" charset="0"/>
              </a:rPr>
              <a:t>Warszawa</a:t>
            </a:r>
            <a:r>
              <a:rPr lang="en-US" altLang="pl-PL" sz="1400" dirty="0"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pl-PL" altLang="pl-PL" sz="1400" dirty="0">
                <a:latin typeface="Tahoma" panose="020B0604030504040204" pitchFamily="34" charset="0"/>
                <a:cs typeface="Tahoma" panose="020B0604030504040204" pitchFamily="34" charset="0"/>
              </a:rPr>
              <a:t> 16 lutego 2017</a:t>
            </a:r>
            <a:endParaRPr lang="en-US" altLang="pl-PL" sz="1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68288"/>
            <a:ext cx="22145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93963" y="182563"/>
            <a:ext cx="4149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tytułu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3963" y="1577975"/>
            <a:ext cx="58118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konspektu</a:t>
            </a:r>
          </a:p>
          <a:p>
            <a:pPr lvl="1"/>
            <a:r>
              <a:rPr lang="en-GB" altLang="pl-PL" smtClean="0"/>
              <a:t>Drugi poziom konspektu</a:t>
            </a:r>
          </a:p>
          <a:p>
            <a:pPr lvl="2"/>
            <a:r>
              <a:rPr lang="en-GB" altLang="pl-PL" smtClean="0"/>
              <a:t>Trzeci poziom konspektu</a:t>
            </a:r>
          </a:p>
          <a:p>
            <a:pPr lvl="3"/>
            <a:r>
              <a:rPr lang="en-GB" altLang="pl-PL" smtClean="0"/>
              <a:t>Czwarty poziom konspektu</a:t>
            </a:r>
          </a:p>
          <a:p>
            <a:pPr lvl="4"/>
            <a:r>
              <a:rPr lang="en-GB" altLang="pl-PL" smtClean="0"/>
              <a:t>Piąty poziom konspektu</a:t>
            </a:r>
          </a:p>
          <a:p>
            <a:pPr lvl="4"/>
            <a:r>
              <a:rPr lang="en-GB" altLang="pl-PL" smtClean="0"/>
              <a:t>Szósty poziom konspektu</a:t>
            </a:r>
          </a:p>
          <a:p>
            <a:pPr lvl="4"/>
            <a:r>
              <a:rPr lang="en-GB" altLang="pl-PL" smtClean="0"/>
              <a:t>Siódmy poziom konspektu</a:t>
            </a:r>
          </a:p>
          <a:p>
            <a:pPr lvl="4"/>
            <a:r>
              <a:rPr lang="en-GB" altLang="pl-PL" smtClean="0"/>
              <a:t>Ósmy poziom konspektu</a:t>
            </a:r>
          </a:p>
          <a:p>
            <a:pPr lvl="4"/>
            <a:r>
              <a:rPr lang="en-GB" altLang="pl-PL" smtClean="0"/>
              <a:t>Dziewiąty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</p:sldLayoutIdLst>
  <p:timing>
    <p:tnLst>
      <p:par>
        <p:cTn id="1" dur="indefinite" restart="never" nodeType="tmRoot"/>
      </p:par>
    </p:tnLst>
  </p:timing>
  <p:txStyles>
    <p:titleStyle>
      <a:lvl1pPr algn="ctr" defTabSz="449263" rtl="0" eaLnBrk="0" fontAlgn="base" hangingPunct="0">
        <a:lnSpc>
          <a:spcPts val="235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ts val="235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FFFFFF"/>
          </a:solidFill>
          <a:latin typeface="Siemens Sans" charset="0"/>
          <a:ea typeface="Lucida Sans Unicode" pitchFamily="34" charset="0"/>
          <a:cs typeface="Lucida Sans Unicode" pitchFamily="34" charset="0"/>
        </a:defRPr>
      </a:lvl2pPr>
      <a:lvl3pPr algn="ctr" defTabSz="449263" rtl="0" eaLnBrk="0" fontAlgn="base" hangingPunct="0">
        <a:lnSpc>
          <a:spcPts val="235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FFFFFF"/>
          </a:solidFill>
          <a:latin typeface="Siemens Sans" charset="0"/>
          <a:ea typeface="Lucida Sans Unicode" pitchFamily="34" charset="0"/>
          <a:cs typeface="Lucida Sans Unicode" pitchFamily="34" charset="0"/>
        </a:defRPr>
      </a:lvl3pPr>
      <a:lvl4pPr algn="ctr" defTabSz="449263" rtl="0" eaLnBrk="0" fontAlgn="base" hangingPunct="0">
        <a:lnSpc>
          <a:spcPts val="235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FFFFFF"/>
          </a:solidFill>
          <a:latin typeface="Siemens Sans" charset="0"/>
          <a:ea typeface="Lucida Sans Unicode" pitchFamily="34" charset="0"/>
          <a:cs typeface="Lucida Sans Unicode" pitchFamily="34" charset="0"/>
        </a:defRPr>
      </a:lvl4pPr>
      <a:lvl5pPr algn="ctr" defTabSz="449263" rtl="0" eaLnBrk="0" fontAlgn="base" hangingPunct="0">
        <a:lnSpc>
          <a:spcPts val="235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FFFFFF"/>
          </a:solidFill>
          <a:latin typeface="Siemens Sans" charset="0"/>
          <a:ea typeface="Lucida Sans Unicode" pitchFamily="34" charset="0"/>
          <a:cs typeface="Lucida Sans Unicode" pitchFamily="34" charset="0"/>
        </a:defRPr>
      </a:lvl5pPr>
      <a:lvl6pPr marL="2514600" indent="-228600" algn="ctr" defTabSz="449263" rtl="0" eaLnBrk="0" fontAlgn="base" hangingPunct="0">
        <a:lnSpc>
          <a:spcPts val="235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FFFFFF"/>
          </a:solidFill>
          <a:latin typeface="Siemens Sans" charset="0"/>
          <a:ea typeface="Lucida Sans Unicode" pitchFamily="34" charset="0"/>
          <a:cs typeface="Lucida Sans Unicode" pitchFamily="34" charset="0"/>
        </a:defRPr>
      </a:lvl6pPr>
      <a:lvl7pPr marL="2971800" indent="-228600" algn="ctr" defTabSz="449263" rtl="0" eaLnBrk="0" fontAlgn="base" hangingPunct="0">
        <a:lnSpc>
          <a:spcPts val="235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FFFFFF"/>
          </a:solidFill>
          <a:latin typeface="Siemens Sans" charset="0"/>
          <a:ea typeface="Lucida Sans Unicode" pitchFamily="34" charset="0"/>
          <a:cs typeface="Lucida Sans Unicode" pitchFamily="34" charset="0"/>
        </a:defRPr>
      </a:lvl7pPr>
      <a:lvl8pPr marL="3429000" indent="-228600" algn="ctr" defTabSz="449263" rtl="0" eaLnBrk="0" fontAlgn="base" hangingPunct="0">
        <a:lnSpc>
          <a:spcPts val="235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FFFFFF"/>
          </a:solidFill>
          <a:latin typeface="Siemens Sans" charset="0"/>
          <a:ea typeface="Lucida Sans Unicode" pitchFamily="34" charset="0"/>
          <a:cs typeface="Lucida Sans Unicode" pitchFamily="34" charset="0"/>
        </a:defRPr>
      </a:lvl8pPr>
      <a:lvl9pPr marL="3886200" indent="-228600" algn="ctr" defTabSz="449263" rtl="0" eaLnBrk="0" fontAlgn="base" hangingPunct="0">
        <a:lnSpc>
          <a:spcPts val="235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FFFFFF"/>
          </a:solidFill>
          <a:latin typeface="Siemens Sans" charset="0"/>
          <a:ea typeface="Lucida Sans Unicode" pitchFamily="34" charset="0"/>
          <a:cs typeface="Lucida Sans Unicode" pitchFamily="34" charset="0"/>
        </a:defRPr>
      </a:lvl9pPr>
    </p:titleStyle>
    <p:bodyStyle>
      <a:lvl1pPr marL="342900" indent="-342900" algn="l" defTabSz="449263" rtl="0" eaLnBrk="0" fontAlgn="base" hangingPunct="0">
        <a:lnSpc>
          <a:spcPts val="235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ts val="235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j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ts val="235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j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ts val="235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j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ts val="235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j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ts val="235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j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ts val="235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j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ts val="235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j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ts val="235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j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Jacek\Desktop\maxiluten.m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Chart1.xls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Microsoft_Excel_Chart2.xls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tytuł 5"/>
          <p:cNvSpPr>
            <a:spLocks noGrp="1"/>
          </p:cNvSpPr>
          <p:nvPr>
            <p:ph type="subTitle" idx="1"/>
          </p:nvPr>
        </p:nvSpPr>
        <p:spPr>
          <a:xfrm>
            <a:off x="1476375" y="2120900"/>
            <a:ext cx="6400800" cy="3786188"/>
          </a:xfrm>
        </p:spPr>
        <p:txBody>
          <a:bodyPr/>
          <a:lstStyle/>
          <a:p>
            <a:endParaRPr lang="en-US" altLang="pl-PL" sz="2800" smtClean="0">
              <a:solidFill>
                <a:srgbClr val="898989"/>
              </a:solidFill>
            </a:endParaRPr>
          </a:p>
          <a:p>
            <a:pPr>
              <a:lnSpc>
                <a:spcPct val="200000"/>
              </a:lnSpc>
            </a:pPr>
            <a:r>
              <a:rPr lang="pl-PL" altLang="pl-PL" sz="2800" b="1" smtClean="0">
                <a:solidFill>
                  <a:schemeClr val="tx1"/>
                </a:solidFill>
                <a:cs typeface="Tahoma" panose="020B0604030504040204" pitchFamily="34" charset="0"/>
              </a:rPr>
              <a:t>Samoregulacja </a:t>
            </a:r>
          </a:p>
          <a:p>
            <a:pPr>
              <a:lnSpc>
                <a:spcPct val="200000"/>
              </a:lnSpc>
            </a:pPr>
            <a:r>
              <a:rPr lang="pl-PL" altLang="pl-PL" sz="2800" b="1" smtClean="0">
                <a:solidFill>
                  <a:schemeClr val="tx1"/>
                </a:solidFill>
                <a:cs typeface="Tahoma" panose="020B0604030504040204" pitchFamily="34" charset="0"/>
              </a:rPr>
              <a:t>w reklamie</a:t>
            </a:r>
            <a:endParaRPr lang="en-US" altLang="pl-PL" sz="2800" b="1" smtClean="0">
              <a:solidFill>
                <a:schemeClr val="tx1"/>
              </a:solidFill>
              <a:cs typeface="Tahoma" panose="020B0604030504040204" pitchFamily="34" charset="0"/>
            </a:endParaRPr>
          </a:p>
          <a:p>
            <a:endParaRPr lang="pl-PL" altLang="pl-PL" sz="1800" b="1" smtClean="0">
              <a:solidFill>
                <a:schemeClr val="tx1"/>
              </a:solidFill>
              <a:cs typeface="Tahoma" panose="020B0604030504040204" pitchFamily="34" charset="0"/>
            </a:endParaRPr>
          </a:p>
          <a:p>
            <a:endParaRPr lang="pl-PL" altLang="pl-PL" sz="1800" b="1" smtClean="0">
              <a:solidFill>
                <a:schemeClr val="tx1"/>
              </a:solidFill>
              <a:cs typeface="Tahoma" panose="020B0604030504040204" pitchFamily="34" charset="0"/>
            </a:endParaRPr>
          </a:p>
          <a:p>
            <a:endParaRPr lang="pl-PL" altLang="pl-PL" sz="1800" b="1" smtClean="0">
              <a:solidFill>
                <a:schemeClr val="tx1"/>
              </a:solidFill>
              <a:cs typeface="Tahoma" panose="020B0604030504040204" pitchFamily="34" charset="0"/>
            </a:endParaRPr>
          </a:p>
        </p:txBody>
      </p:sp>
      <p:sp>
        <p:nvSpPr>
          <p:cNvPr id="4099" name="pole tekstowe 3"/>
          <p:cNvSpPr txBox="1">
            <a:spLocks noChangeArrowheads="1"/>
          </p:cNvSpPr>
          <p:nvPr/>
        </p:nvSpPr>
        <p:spPr bwMode="auto">
          <a:xfrm>
            <a:off x="3203575" y="5907088"/>
            <a:ext cx="2808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Tahom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2pPr>
            <a:lvl3pPr marL="11430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3pPr>
            <a:lvl4pPr marL="16002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4pPr>
            <a:lvl5pPr marL="20574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pl-PL" altLang="pl-PL" sz="1400">
                <a:solidFill>
                  <a:schemeClr val="tx1"/>
                </a:solidFill>
                <a:cs typeface="Tahoma" panose="020B0604030504040204" pitchFamily="34" charset="0"/>
              </a:rPr>
              <a:t>Warszawa</a:t>
            </a:r>
            <a:r>
              <a:rPr lang="en-US" altLang="pl-PL" sz="1400">
                <a:solidFill>
                  <a:schemeClr val="tx1"/>
                </a:solidFill>
                <a:cs typeface="Tahoma" panose="020B0604030504040204" pitchFamily="34" charset="0"/>
              </a:rPr>
              <a:t>, </a:t>
            </a:r>
            <a:r>
              <a:rPr lang="pl-PL" altLang="pl-PL" sz="1400">
                <a:solidFill>
                  <a:schemeClr val="tx1"/>
                </a:solidFill>
                <a:cs typeface="Tahoma" panose="020B0604030504040204" pitchFamily="34" charset="0"/>
              </a:rPr>
              <a:t>16</a:t>
            </a:r>
            <a:r>
              <a:rPr lang="en-US" altLang="pl-PL" sz="1400">
                <a:solidFill>
                  <a:schemeClr val="tx1"/>
                </a:solidFill>
                <a:cs typeface="Tahoma" panose="020B0604030504040204" pitchFamily="34" charset="0"/>
              </a:rPr>
              <a:t> </a:t>
            </a:r>
            <a:r>
              <a:rPr lang="pl-PL" altLang="pl-PL" sz="1400">
                <a:solidFill>
                  <a:schemeClr val="tx1"/>
                </a:solidFill>
                <a:cs typeface="Tahoma" panose="020B0604030504040204" pitchFamily="34" charset="0"/>
              </a:rPr>
              <a:t>lutego</a:t>
            </a:r>
            <a:r>
              <a:rPr lang="en-US" altLang="pl-PL" sz="1400">
                <a:solidFill>
                  <a:schemeClr val="tx1"/>
                </a:solidFill>
                <a:cs typeface="Tahoma" panose="020B0604030504040204" pitchFamily="34" charset="0"/>
              </a:rPr>
              <a:t> 201</a:t>
            </a:r>
            <a:r>
              <a:rPr lang="pl-PL" altLang="pl-PL" sz="1400">
                <a:solidFill>
                  <a:schemeClr val="tx1"/>
                </a:solidFill>
                <a:cs typeface="Tahoma" panose="020B0604030504040204" pitchFamily="34" charset="0"/>
              </a:rPr>
              <a:t>7</a:t>
            </a:r>
            <a:endParaRPr lang="en-US" altLang="pl-PL" sz="1400">
              <a:solidFill>
                <a:schemeClr val="tx1"/>
              </a:solidFill>
              <a:cs typeface="Tahoma" panose="020B0604030504040204" pitchFamily="34" charset="0"/>
            </a:endParaRPr>
          </a:p>
        </p:txBody>
      </p:sp>
      <p:pic>
        <p:nvPicPr>
          <p:cNvPr id="4100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3744912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1643063" y="981075"/>
            <a:ext cx="566578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pl-PL" altLang="pl-PL" b="1">
                <a:solidFill>
                  <a:srgbClr val="000000"/>
                </a:solidFill>
              </a:rPr>
              <a:t>Reklama żywności skierowana do dzieci</a:t>
            </a:r>
          </a:p>
        </p:txBody>
      </p:sp>
      <p:sp>
        <p:nvSpPr>
          <p:cNvPr id="20483" name="Rounded Rectangle 11266"/>
          <p:cNvSpPr>
            <a:spLocks noChangeArrowheads="1"/>
          </p:cNvSpPr>
          <p:nvPr/>
        </p:nvSpPr>
        <p:spPr bwMode="auto">
          <a:xfrm>
            <a:off x="627063" y="1647825"/>
            <a:ext cx="8072437" cy="400050"/>
          </a:xfrm>
          <a:prstGeom prst="roundRect">
            <a:avLst>
              <a:gd name="adj" fmla="val 33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Tahom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2pPr>
            <a:lvl3pPr marL="11430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3pPr>
            <a:lvl4pPr marL="16002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4pPr>
            <a:lvl5pPr marL="20574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Tx/>
              <a:buFont typeface="Times New Roman" panose="02020603050405020304" pitchFamily="18" charset="0"/>
              <a:buChar char="•"/>
            </a:pPr>
            <a:r>
              <a:rPr lang="pl-PL" altLang="pl-PL">
                <a:solidFill>
                  <a:schemeClr val="tx1"/>
                </a:solidFill>
              </a:rPr>
              <a:t> </a:t>
            </a:r>
            <a:r>
              <a:rPr lang="pl-PL" altLang="pl-PL" sz="1800">
                <a:solidFill>
                  <a:schemeClr val="tx1"/>
                </a:solidFill>
              </a:rPr>
              <a:t>dedykowany rozdział Kodeksu Etyki Reklamy (dzieci)</a:t>
            </a:r>
          </a:p>
        </p:txBody>
      </p:sp>
      <p:sp>
        <p:nvSpPr>
          <p:cNvPr id="20484" name="Rounded Rectangle 11266"/>
          <p:cNvSpPr>
            <a:spLocks noChangeArrowheads="1"/>
          </p:cNvSpPr>
          <p:nvPr/>
        </p:nvSpPr>
        <p:spPr bwMode="auto">
          <a:xfrm>
            <a:off x="627063" y="2066925"/>
            <a:ext cx="8072437" cy="2225675"/>
          </a:xfrm>
          <a:prstGeom prst="roundRect">
            <a:avLst>
              <a:gd name="adj" fmla="val 33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Tahom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2pPr>
            <a:lvl3pPr marL="11430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3pPr>
            <a:lvl4pPr marL="16002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4pPr>
            <a:lvl5pPr marL="20574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800" b="1">
                <a:solidFill>
                  <a:schemeClr val="tx1"/>
                </a:solidFill>
                <a:latin typeface="Calibri" panose="020F0502020204030204" pitchFamily="34" charset="0"/>
              </a:rPr>
              <a:t>Art. 32</a:t>
            </a:r>
            <a:endParaRPr lang="pl-PL" altLang="pl-PL" sz="18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800">
                <a:solidFill>
                  <a:schemeClr val="tx1"/>
                </a:solidFill>
                <a:latin typeface="Calibri" panose="020F0502020204030204" pitchFamily="34" charset="0"/>
              </a:rPr>
              <a:t>Przepisy zawarte w art. 22-31 stosuje się odpowiednio również do reklam, które nie są bezpośrednio skierowane do dzieci, jednak dzieci są ich odbiorcami ze względu na formę oraz miejsce i sposób prezentowania reklam. Dotyczy to w szczególności reklam emitowanych w telewizji w sąsiedztwie audycji dla dzieci, reklam wyświetlanych w kinach przed seansami filmów dla dzieci oraz reklamy zewnętrznej.</a:t>
            </a:r>
          </a:p>
          <a:p>
            <a:pPr>
              <a:lnSpc>
                <a:spcPct val="100000"/>
              </a:lnSpc>
              <a:spcBef>
                <a:spcPct val="50000"/>
              </a:spcBef>
              <a:buSzTx/>
              <a:buFont typeface="Times New Roman" panose="02020603050405020304" pitchFamily="18" charset="0"/>
              <a:buChar char="•"/>
            </a:pPr>
            <a:endParaRPr lang="pl-PL" altLang="pl-PL" sz="1800">
              <a:solidFill>
                <a:schemeClr val="tx1"/>
              </a:solidFill>
            </a:endParaRPr>
          </a:p>
        </p:txBody>
      </p:sp>
      <p:sp>
        <p:nvSpPr>
          <p:cNvPr id="20485" name="Prostokąt 1"/>
          <p:cNvSpPr>
            <a:spLocks noChangeArrowheads="1"/>
          </p:cNvSpPr>
          <p:nvPr/>
        </p:nvSpPr>
        <p:spPr bwMode="auto">
          <a:xfrm>
            <a:off x="627063" y="4149725"/>
            <a:ext cx="8072437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Tahom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2pPr>
            <a:lvl3pPr marL="11430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3pPr>
            <a:lvl4pPr marL="16002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4pPr>
            <a:lvl5pPr marL="20574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 typeface="Times New Roman" panose="02020603050405020304" pitchFamily="18" charset="0"/>
              <a:buChar char="•"/>
            </a:pPr>
            <a:r>
              <a:rPr lang="pl-PL" altLang="pl-PL" sz="18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pl-PL" altLang="pl-PL" sz="1800">
                <a:solidFill>
                  <a:schemeClr val="tx1"/>
                </a:solidFill>
                <a:latin typeface="Calibri" panose="020F0502020204030204" pitchFamily="34" charset="0"/>
              </a:rPr>
              <a:t>Załącznik 2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pl-PL" altLang="pl-PL" sz="1800">
                <a:solidFill>
                  <a:schemeClr val="tx1"/>
                </a:solidFill>
                <a:latin typeface="Calibri" panose="020F0502020204030204" pitchFamily="34" charset="0"/>
              </a:rPr>
              <a:t>Standardy Reklamy </a:t>
            </a:r>
            <a:r>
              <a:rPr lang="pl-PL" altLang="pl-PL" sz="1800" b="1">
                <a:solidFill>
                  <a:schemeClr val="tx1"/>
                </a:solidFill>
                <a:latin typeface="Calibri" panose="020F0502020204030204" pitchFamily="34" charset="0"/>
              </a:rPr>
              <a:t>Żywności</a:t>
            </a:r>
            <a:r>
              <a:rPr lang="pl-PL" altLang="pl-PL" sz="1800">
                <a:solidFill>
                  <a:schemeClr val="tx1"/>
                </a:solidFill>
                <a:latin typeface="Calibri" panose="020F0502020204030204" pitchFamily="34" charset="0"/>
              </a:rPr>
              <a:t> skierowanej do dzieci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l-PL" altLang="pl-PL" sz="1800">
                <a:solidFill>
                  <a:schemeClr val="tx1"/>
                </a:solidFill>
                <a:latin typeface="Calibri" panose="020F0502020204030204" pitchFamily="34" charset="0"/>
              </a:rPr>
              <a:t> Załącznik 2a	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800" b="1">
                <a:solidFill>
                  <a:schemeClr val="tx1"/>
                </a:solidFill>
                <a:latin typeface="Calibri" panose="020F0502020204030204" pitchFamily="34" charset="0"/>
              </a:rPr>
              <a:t>Kryteria Żywieniowe </a:t>
            </a:r>
            <a:r>
              <a:rPr lang="pl-PL" altLang="pl-PL" sz="1800">
                <a:solidFill>
                  <a:schemeClr val="tx1"/>
                </a:solidFill>
                <a:latin typeface="Calibri" panose="020F0502020204030204" pitchFamily="34" charset="0"/>
              </a:rPr>
              <a:t>do samoregulacji dotyczącej reklamy żywności skierowanej do dzieci w wieku poniżej 12 roku życia w Polsce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574800" y="1196975"/>
            <a:ext cx="61118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pl-PL" altLang="pl-PL" b="1">
                <a:solidFill>
                  <a:srgbClr val="000000"/>
                </a:solidFill>
              </a:rPr>
              <a:t>Reklama żywności – Porozumienie Nadawców</a:t>
            </a:r>
          </a:p>
        </p:txBody>
      </p:sp>
      <p:sp>
        <p:nvSpPr>
          <p:cNvPr id="21507" name="Rounded Rectangle 11266"/>
          <p:cNvSpPr>
            <a:spLocks noChangeArrowheads="1"/>
          </p:cNvSpPr>
          <p:nvPr/>
        </p:nvSpPr>
        <p:spPr bwMode="auto">
          <a:xfrm>
            <a:off x="595313" y="2708275"/>
            <a:ext cx="8072437" cy="2032000"/>
          </a:xfrm>
          <a:prstGeom prst="roundRect">
            <a:avLst>
              <a:gd name="adj" fmla="val 33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Tahom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2pPr>
            <a:lvl3pPr marL="11430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3pPr>
            <a:lvl4pPr marL="16002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4pPr>
            <a:lvl5pPr marL="20574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Tx/>
              <a:buFont typeface="Arial" panose="020B0604020202020204" pitchFamily="34" charset="0"/>
              <a:buChar char="•"/>
            </a:pPr>
            <a:r>
              <a:rPr lang="pl-PL" altLang="pl-PL" sz="1800">
                <a:solidFill>
                  <a:schemeClr val="tx1"/>
                </a:solidFill>
              </a:rPr>
              <a:t>Porozumienie nadawców</a:t>
            </a:r>
          </a:p>
          <a:p>
            <a:pPr>
              <a:lnSpc>
                <a:spcPct val="100000"/>
              </a:lnSpc>
              <a:spcBef>
                <a:spcPct val="50000"/>
              </a:spcBef>
              <a:buSzTx/>
              <a:buFont typeface="Arial" panose="020B0604020202020204" pitchFamily="34" charset="0"/>
              <a:buChar char="•"/>
            </a:pPr>
            <a:endParaRPr lang="pl-PL" altLang="pl-PL" sz="18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SzTx/>
              <a:buFont typeface="Arial" panose="020B0604020202020204" pitchFamily="34" charset="0"/>
              <a:buChar char="•"/>
            </a:pPr>
            <a:r>
              <a:rPr lang="pl-PL" altLang="pl-PL" sz="1800">
                <a:solidFill>
                  <a:schemeClr val="tx1"/>
                </a:solidFill>
              </a:rPr>
              <a:t>EU Pledge</a:t>
            </a:r>
          </a:p>
          <a:p>
            <a:pPr>
              <a:lnSpc>
                <a:spcPct val="100000"/>
              </a:lnSpc>
              <a:spcBef>
                <a:spcPct val="50000"/>
              </a:spcBef>
              <a:buSzTx/>
              <a:buFont typeface="Arial" panose="020B0604020202020204" pitchFamily="34" charset="0"/>
              <a:buChar char="•"/>
            </a:pPr>
            <a:endParaRPr lang="pl-PL" altLang="pl-PL" sz="18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SzTx/>
              <a:buFont typeface="Arial" panose="020B0604020202020204" pitchFamily="34" charset="0"/>
              <a:buChar char="•"/>
            </a:pPr>
            <a:r>
              <a:rPr lang="pl-PL" altLang="pl-PL" sz="1800">
                <a:solidFill>
                  <a:schemeClr val="tx1"/>
                </a:solidFill>
              </a:rPr>
              <a:t>Indywidualne zobowiązania reklamodawców i mediów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1574800" y="1196975"/>
            <a:ext cx="61118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pl-PL" altLang="pl-PL" b="1">
                <a:solidFill>
                  <a:srgbClr val="000000"/>
                </a:solidFill>
              </a:rPr>
              <a:t>Reklama żywności – Porozumienie Nadawców</a:t>
            </a:r>
          </a:p>
        </p:txBody>
      </p:sp>
      <p:sp>
        <p:nvSpPr>
          <p:cNvPr id="22531" name="Rounded Rectangle 11266"/>
          <p:cNvSpPr>
            <a:spLocks noChangeArrowheads="1"/>
          </p:cNvSpPr>
          <p:nvPr/>
        </p:nvSpPr>
        <p:spPr bwMode="auto">
          <a:xfrm>
            <a:off x="539750" y="1916113"/>
            <a:ext cx="8072438" cy="3400425"/>
          </a:xfrm>
          <a:prstGeom prst="roundRect">
            <a:avLst>
              <a:gd name="adj" fmla="val 33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Tahom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2pPr>
            <a:lvl3pPr marL="11430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3pPr>
            <a:lvl4pPr marL="16002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4pPr>
            <a:lvl5pPr marL="20574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Tx/>
            </a:pPr>
            <a:r>
              <a:rPr lang="pl-PL" altLang="pl-PL" sz="1800">
                <a:solidFill>
                  <a:schemeClr val="tx1"/>
                </a:solidFill>
              </a:rPr>
              <a:t>Podpisane przez głównych nadawców w Polsce, m.in.:</a:t>
            </a:r>
          </a:p>
          <a:p>
            <a:pPr>
              <a:lnSpc>
                <a:spcPct val="100000"/>
              </a:lnSpc>
              <a:spcBef>
                <a:spcPct val="50000"/>
              </a:spcBef>
              <a:buSzTx/>
              <a:buFont typeface="Arial" panose="020B0604020202020204" pitchFamily="34" charset="0"/>
              <a:buChar char="•"/>
            </a:pPr>
            <a:endParaRPr lang="pl-PL" altLang="pl-PL" sz="180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pl-PL" sz="1800">
                <a:solidFill>
                  <a:schemeClr val="tx1"/>
                </a:solidFill>
              </a:rPr>
              <a:t>ITI Neovision S.A</a:t>
            </a:r>
            <a:r>
              <a:rPr lang="pl-PL" altLang="pl-PL" sz="1800">
                <a:solidFill>
                  <a:schemeClr val="tx1"/>
                </a:solidFill>
              </a:rPr>
              <a:t>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pl-PL" sz="1800">
                <a:solidFill>
                  <a:schemeClr val="tx1"/>
                </a:solidFill>
              </a:rPr>
              <a:t>Telewizja Polsat sp. z o.o.  </a:t>
            </a:r>
            <a:endParaRPr lang="pl-PL" altLang="pl-PL" sz="180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pl-PL" sz="1800">
                <a:solidFill>
                  <a:schemeClr val="tx1"/>
                </a:solidFill>
              </a:rPr>
              <a:t>Telewizja Polska S.A.</a:t>
            </a:r>
            <a:endParaRPr lang="pl-PL" altLang="pl-PL" sz="180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pl-PL" sz="1800">
                <a:solidFill>
                  <a:schemeClr val="tx1"/>
                </a:solidFill>
              </a:rPr>
              <a:t>Telewizja Puls sp. z o.o.</a:t>
            </a:r>
            <a:endParaRPr lang="pl-PL" altLang="pl-PL" sz="180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pl-PL" sz="1800">
                <a:solidFill>
                  <a:schemeClr val="tx1"/>
                </a:solidFill>
              </a:rPr>
              <a:t>TVN S.A. </a:t>
            </a:r>
            <a:endParaRPr lang="pl-PL" altLang="pl-PL" sz="180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pl-PL" sz="1800">
                <a:solidFill>
                  <a:schemeClr val="tx1"/>
                </a:solidFill>
              </a:rPr>
              <a:t>T</a:t>
            </a:r>
            <a:r>
              <a:rPr lang="pl-PL" altLang="pl-PL" sz="1800">
                <a:solidFill>
                  <a:schemeClr val="tx1"/>
                </a:solidFill>
              </a:rPr>
              <a:t>he</a:t>
            </a:r>
            <a:r>
              <a:rPr lang="en-GB" altLang="pl-PL" sz="1800">
                <a:solidFill>
                  <a:schemeClr val="tx1"/>
                </a:solidFill>
              </a:rPr>
              <a:t> W</a:t>
            </a:r>
            <a:r>
              <a:rPr lang="pl-PL" altLang="pl-PL" sz="1800">
                <a:solidFill>
                  <a:schemeClr val="tx1"/>
                </a:solidFill>
              </a:rPr>
              <a:t>alt</a:t>
            </a:r>
            <a:r>
              <a:rPr lang="en-GB" altLang="pl-PL" sz="1800">
                <a:solidFill>
                  <a:schemeClr val="tx1"/>
                </a:solidFill>
              </a:rPr>
              <a:t> D</a:t>
            </a:r>
            <a:r>
              <a:rPr lang="pl-PL" altLang="pl-PL" sz="1800">
                <a:solidFill>
                  <a:schemeClr val="tx1"/>
                </a:solidFill>
              </a:rPr>
              <a:t>isney</a:t>
            </a:r>
            <a:r>
              <a:rPr lang="en-GB" altLang="pl-PL" sz="1800">
                <a:solidFill>
                  <a:schemeClr val="tx1"/>
                </a:solidFill>
              </a:rPr>
              <a:t> C</a:t>
            </a:r>
            <a:r>
              <a:rPr lang="pl-PL" altLang="pl-PL" sz="1800">
                <a:solidFill>
                  <a:schemeClr val="tx1"/>
                </a:solidFill>
              </a:rPr>
              <a:t>ompany</a:t>
            </a:r>
            <a:r>
              <a:rPr lang="en-GB" altLang="pl-PL" sz="1800">
                <a:solidFill>
                  <a:schemeClr val="tx1"/>
                </a:solidFill>
              </a:rPr>
              <a:t> </a:t>
            </a:r>
            <a:r>
              <a:rPr lang="pl-PL" altLang="pl-PL" sz="1800">
                <a:solidFill>
                  <a:schemeClr val="tx1"/>
                </a:solidFill>
              </a:rPr>
              <a:t>Limited</a:t>
            </a:r>
            <a:r>
              <a:rPr lang="en-GB" altLang="pl-PL" sz="1800">
                <a:solidFill>
                  <a:schemeClr val="tx1"/>
                </a:solidFill>
              </a:rPr>
              <a:t> </a:t>
            </a:r>
            <a:endParaRPr lang="pl-PL" altLang="pl-PL" sz="180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1800">
                <a:solidFill>
                  <a:schemeClr val="tx1"/>
                </a:solidFill>
              </a:rPr>
              <a:t>Viacom International Media Networks Polska Sp. z o.o.</a:t>
            </a:r>
            <a:endParaRPr lang="en-GB" altLang="pl-PL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1574800" y="1196975"/>
            <a:ext cx="61118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pl-PL" altLang="pl-PL" b="1">
                <a:solidFill>
                  <a:srgbClr val="000000"/>
                </a:solidFill>
              </a:rPr>
              <a:t>Reklama żywności – Porozumienie Nadawców</a:t>
            </a:r>
          </a:p>
        </p:txBody>
      </p:sp>
      <p:sp>
        <p:nvSpPr>
          <p:cNvPr id="23555" name="Rounded Rectangle 11266"/>
          <p:cNvSpPr>
            <a:spLocks noChangeArrowheads="1"/>
          </p:cNvSpPr>
          <p:nvPr/>
        </p:nvSpPr>
        <p:spPr bwMode="auto">
          <a:xfrm>
            <a:off x="539750" y="1916113"/>
            <a:ext cx="8072438" cy="4246562"/>
          </a:xfrm>
          <a:prstGeom prst="roundRect">
            <a:avLst>
              <a:gd name="adj" fmla="val 33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Tahom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2pPr>
            <a:lvl3pPr marL="11430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3pPr>
            <a:lvl4pPr marL="16002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4pPr>
            <a:lvl5pPr marL="20574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SzTx/>
            </a:pPr>
            <a:r>
              <a:rPr lang="pl-PL" altLang="pl-PL" sz="1800">
                <a:solidFill>
                  <a:schemeClr val="tx1"/>
                </a:solidFill>
              </a:rPr>
              <a:t>Reklamy produktów niespełniających kryteriów żywieniowych nie mogą być emitowane przy programach przeznaczonych dla dzieci poniżej 12 roku życia</a:t>
            </a:r>
          </a:p>
          <a:p>
            <a:pPr>
              <a:lnSpc>
                <a:spcPct val="100000"/>
              </a:lnSpc>
              <a:buSzTx/>
            </a:pPr>
            <a:endParaRPr lang="pl-PL" altLang="pl-PL" sz="18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SzTx/>
            </a:pPr>
            <a:r>
              <a:rPr lang="pl-PL" altLang="pl-PL" sz="1800">
                <a:solidFill>
                  <a:schemeClr val="tx1"/>
                </a:solidFill>
              </a:rPr>
              <a:t>Reklama części produktów nie może być w ogóle kierowana do dzieci, dopuszczone produkty muszą spełniać kryteria żywieniowe</a:t>
            </a:r>
          </a:p>
          <a:p>
            <a:pPr>
              <a:lnSpc>
                <a:spcPct val="100000"/>
              </a:lnSpc>
              <a:buSzTx/>
            </a:pPr>
            <a:r>
              <a:rPr lang="pl-PL" altLang="pl-PL" sz="1800">
                <a:solidFill>
                  <a:schemeClr val="tx1"/>
                </a:solidFill>
              </a:rPr>
              <a:t/>
            </a:r>
            <a:br>
              <a:rPr lang="pl-PL" altLang="pl-PL" sz="1800">
                <a:solidFill>
                  <a:schemeClr val="tx1"/>
                </a:solidFill>
              </a:rPr>
            </a:br>
            <a:r>
              <a:rPr lang="pl-PL" altLang="pl-PL" sz="1800">
                <a:solidFill>
                  <a:schemeClr val="tx1"/>
                </a:solidFill>
              </a:rPr>
              <a:t>Kryteria żywieniowe zatwierdzone przez Instytut Żywności i Żywienia</a:t>
            </a:r>
          </a:p>
          <a:p>
            <a:pPr>
              <a:lnSpc>
                <a:spcPct val="100000"/>
              </a:lnSpc>
              <a:buSzTx/>
            </a:pPr>
            <a:endParaRPr lang="pl-PL" altLang="pl-PL" sz="18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SzTx/>
            </a:pPr>
            <a:r>
              <a:rPr lang="pl-PL" altLang="pl-PL" sz="1800">
                <a:solidFill>
                  <a:schemeClr val="tx1"/>
                </a:solidFill>
              </a:rPr>
              <a:t>Ograniczenia obejmują wszystkich reklamodawców</a:t>
            </a:r>
          </a:p>
          <a:p>
            <a:pPr>
              <a:lnSpc>
                <a:spcPct val="100000"/>
              </a:lnSpc>
              <a:buSzTx/>
            </a:pPr>
            <a:endParaRPr lang="pl-PL" altLang="pl-PL" sz="18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SzTx/>
            </a:pPr>
            <a:r>
              <a:rPr lang="pl-PL" altLang="pl-PL" sz="1800">
                <a:solidFill>
                  <a:schemeClr val="tx1"/>
                </a:solidFill>
              </a:rPr>
              <a:t>Monitoring realizacji porozumienia prowadzi KRRiT</a:t>
            </a:r>
          </a:p>
          <a:p>
            <a:pPr>
              <a:lnSpc>
                <a:spcPct val="100000"/>
              </a:lnSpc>
              <a:buSzTx/>
            </a:pPr>
            <a:endParaRPr lang="pl-PL" altLang="pl-PL" sz="18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SzTx/>
            </a:pPr>
            <a:r>
              <a:rPr lang="pl-PL" altLang="pl-PL" sz="1800">
                <a:solidFill>
                  <a:schemeClr val="tx1"/>
                </a:solidFill>
              </a:rPr>
              <a:t>Zdecydowane ograniczenie reklam żywności w programach dla dzieci</a:t>
            </a:r>
          </a:p>
          <a:p>
            <a:pPr>
              <a:lnSpc>
                <a:spcPct val="100000"/>
              </a:lnSpc>
              <a:buSzTx/>
            </a:pPr>
            <a:endParaRPr lang="pl-PL" altLang="pl-PL" sz="18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SzTx/>
            </a:pPr>
            <a:endParaRPr lang="en-GB" altLang="pl-PL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3312"/>
          <p:cNvSpPr>
            <a:spLocks noChangeArrowheads="1"/>
          </p:cNvSpPr>
          <p:nvPr/>
        </p:nvSpPr>
        <p:spPr bwMode="auto">
          <a:xfrm>
            <a:off x="1336675" y="1046163"/>
            <a:ext cx="6240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Tahom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SzTx/>
            </a:pPr>
            <a:r>
              <a:rPr lang="pl-PL" altLang="pl-PL" b="1">
                <a:solidFill>
                  <a:schemeClr val="tx1"/>
                </a:solidFill>
                <a:cs typeface="Tahoma" panose="020B0604030504040204" pitchFamily="34" charset="0"/>
              </a:rPr>
              <a:t>Złota Nagroda EASA Alliance dla Rady Reklamy</a:t>
            </a:r>
          </a:p>
        </p:txBody>
      </p:sp>
      <p:sp>
        <p:nvSpPr>
          <p:cNvPr id="24579" name="Rectangle 13313"/>
          <p:cNvSpPr>
            <a:spLocks noChangeArrowheads="1"/>
          </p:cNvSpPr>
          <p:nvPr/>
        </p:nvSpPr>
        <p:spPr bwMode="auto">
          <a:xfrm>
            <a:off x="274638" y="1592263"/>
            <a:ext cx="4683125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Tahom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r>
              <a:rPr lang="pl-PL" altLang="pl-PL" sz="1800">
                <a:solidFill>
                  <a:schemeClr val="tx1"/>
                </a:solidFill>
                <a:cs typeface="Tahoma" panose="020B0604030504040204" pitchFamily="34" charset="0"/>
              </a:rPr>
              <a:t>Rada Reklamy wybrana organizacją samoregulacyjną roku 2015 EASA Alliance - organizacji skupiającej 37 organizacji samoregulacyjnych z całego świata oraz 16 organizacji branżowych</a:t>
            </a:r>
          </a:p>
          <a:p>
            <a:pPr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endParaRPr lang="pl-PL" altLang="pl-PL" sz="1800">
              <a:solidFill>
                <a:schemeClr val="tx1"/>
              </a:solidFill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r>
              <a:rPr lang="pl-PL" altLang="pl-PL" sz="1800">
                <a:solidFill>
                  <a:schemeClr val="tx1"/>
                </a:solidFill>
                <a:cs typeface="Tahoma" panose="020B0604030504040204" pitchFamily="34" charset="0"/>
              </a:rPr>
              <a:t>System samoregulacji w dziedzinie reklamy żywności skierowanej do dzieci został uznany za najlepszy przykład współpracy administracji publicznej, środowiska reklamowego oraz nadawców na rzecz zapewnienia najwyższych standardów komunikacji marketingowej</a:t>
            </a:r>
          </a:p>
        </p:txBody>
      </p:sp>
      <p:pic>
        <p:nvPicPr>
          <p:cNvPr id="24580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5" y="1762125"/>
            <a:ext cx="3322638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1574800" y="908050"/>
            <a:ext cx="61118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pl-PL" altLang="pl-PL" b="1">
                <a:solidFill>
                  <a:srgbClr val="000000"/>
                </a:solidFill>
              </a:rPr>
              <a:t>Reklama suplementów diety </a:t>
            </a:r>
          </a:p>
          <a:p>
            <a:pPr algn="ctr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pl-PL" altLang="pl-PL" b="1">
                <a:solidFill>
                  <a:srgbClr val="000000"/>
                </a:solidFill>
              </a:rPr>
              <a:t>Gold Omega3</a:t>
            </a:r>
          </a:p>
        </p:txBody>
      </p:sp>
      <p:sp>
        <p:nvSpPr>
          <p:cNvPr id="21507" name="Rounded Rectangle 11266"/>
          <p:cNvSpPr>
            <a:spLocks noChangeArrowheads="1"/>
          </p:cNvSpPr>
          <p:nvPr/>
        </p:nvSpPr>
        <p:spPr bwMode="auto">
          <a:xfrm>
            <a:off x="971550" y="1412875"/>
            <a:ext cx="8072438" cy="981075"/>
          </a:xfrm>
          <a:prstGeom prst="roundRect">
            <a:avLst>
              <a:gd name="adj" fmla="val 33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Tahom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2pPr>
            <a:lvl3pPr marL="11430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3pPr>
            <a:lvl4pPr marL="16002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4pPr>
            <a:lvl5pPr marL="20574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9pPr>
          </a:lstStyle>
          <a:p>
            <a:r>
              <a:rPr lang="pl-PL" altLang="pl-PL" sz="1600">
                <a:solidFill>
                  <a:schemeClr val="tx1"/>
                </a:solidFill>
              </a:rPr>
              <a:t>Treść skargi: Rozlegający się na początku sygnał karetki pogotowia może być bardzo mylący dla osób, które słuchają radia podczas prowadzenia auta.(…) co w efekcie może powodować zagrożenie w ruchu drogowym. </a:t>
            </a:r>
          </a:p>
        </p:txBody>
      </p:sp>
      <p:pic>
        <p:nvPicPr>
          <p:cNvPr id="3" name="goldomega3">
            <a:hlinkClick r:id="" action="ppaction://media"/>
          </p:cNvPr>
          <p:cNvPicPr>
            <a:picLocks noRot="1" noChangeAspect="1"/>
          </p:cNvPicPr>
          <p:nvPr>
            <a:wavAudioFile r:embed="rId1" name="goldomega3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2060575"/>
            <a:ext cx="4889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11266"/>
          <p:cNvSpPr>
            <a:spLocks noChangeArrowheads="1"/>
          </p:cNvSpPr>
          <p:nvPr/>
        </p:nvSpPr>
        <p:spPr bwMode="auto">
          <a:xfrm>
            <a:off x="839788" y="2852738"/>
            <a:ext cx="8070850" cy="2862262"/>
          </a:xfrm>
          <a:prstGeom prst="roundRect">
            <a:avLst>
              <a:gd name="adj" fmla="val 333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Tahom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2pPr>
            <a:lvl3pPr marL="11430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3pPr>
            <a:lvl4pPr marL="16002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4pPr>
            <a:lvl5pPr marL="20574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9pPr>
          </a:lstStyle>
          <a:p>
            <a:r>
              <a:rPr lang="pl-PL" altLang="pl-PL" sz="1600">
                <a:solidFill>
                  <a:schemeClr val="tx1"/>
                </a:solidFill>
              </a:rPr>
              <a:t>	Zespół Orzekający dopatrzył się (…) naruszenia dobrych obyczajów i uznał, że przekaz nie był prowadzony w poczuciu odpowiedzialności społecznej oraz zgodnie z dobrymi obyczajami. (…)  w komunikacji reklamowej nie powinno się używać sygnałów dźwiękowych alarmowych zarezerwowanych dla pojazdów uprzywilejowanych, (…) uznał przedmiotowy przekaz za niezgodny z art. 9 Kodeksu Etyki Reklamy, w myśl którego „reklamodawca, promujący, pośrednik i środki przekazu, każdy wyłącznie w zakresie swojej działalności dotyczącej reklamy, będzie przestrzegał zasady, aby odbiorca reklamy powstałej lub rozpowszechnianej z jego udziałem mógł zawsze zidentyfikować, że dany przekaz jest reklamą.".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2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507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1574800" y="908050"/>
            <a:ext cx="61118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pl-PL" altLang="pl-PL" b="1">
                <a:solidFill>
                  <a:srgbClr val="000000"/>
                </a:solidFill>
              </a:rPr>
              <a:t>Reklama suplementów diety - Maxiluten</a:t>
            </a:r>
          </a:p>
        </p:txBody>
      </p:sp>
      <p:sp>
        <p:nvSpPr>
          <p:cNvPr id="27651" name="Rounded Rectangle 11266"/>
          <p:cNvSpPr>
            <a:spLocks noChangeArrowheads="1"/>
          </p:cNvSpPr>
          <p:nvPr/>
        </p:nvSpPr>
        <p:spPr bwMode="auto">
          <a:xfrm>
            <a:off x="595313" y="2708275"/>
            <a:ext cx="8072437" cy="369888"/>
          </a:xfrm>
          <a:prstGeom prst="roundRect">
            <a:avLst>
              <a:gd name="adj" fmla="val 33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Tahom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2pPr>
            <a:lvl3pPr marL="11430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3pPr>
            <a:lvl4pPr marL="16002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4pPr>
            <a:lvl5pPr marL="20574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Tx/>
              <a:buFont typeface="Arial" panose="020B0604020202020204" pitchFamily="34" charset="0"/>
              <a:buChar char="•"/>
            </a:pPr>
            <a:endParaRPr lang="pl-PL" altLang="pl-PL" sz="1800">
              <a:solidFill>
                <a:schemeClr val="tx1"/>
              </a:solidFill>
            </a:endParaRPr>
          </a:p>
        </p:txBody>
      </p:sp>
      <p:pic>
        <p:nvPicPr>
          <p:cNvPr id="4" name="maxiluten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468438"/>
            <a:ext cx="6076950" cy="46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1692275" y="620713"/>
            <a:ext cx="61118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pl-PL" altLang="pl-PL" b="1">
                <a:solidFill>
                  <a:srgbClr val="000000"/>
                </a:solidFill>
              </a:rPr>
              <a:t>Reklama suplementów diety - Maxiluten</a:t>
            </a:r>
          </a:p>
        </p:txBody>
      </p:sp>
      <p:sp>
        <p:nvSpPr>
          <p:cNvPr id="28675" name="Rounded Rectangle 11266"/>
          <p:cNvSpPr>
            <a:spLocks noChangeArrowheads="1"/>
          </p:cNvSpPr>
          <p:nvPr/>
        </p:nvSpPr>
        <p:spPr bwMode="auto">
          <a:xfrm>
            <a:off x="971550" y="1412875"/>
            <a:ext cx="8072438" cy="1016000"/>
          </a:xfrm>
          <a:prstGeom prst="roundRect">
            <a:avLst>
              <a:gd name="adj" fmla="val 33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Tahom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2pPr>
            <a:lvl3pPr marL="11430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3pPr>
            <a:lvl4pPr marL="16002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4pPr>
            <a:lvl5pPr marL="20574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9pPr>
          </a:lstStyle>
          <a:p>
            <a:r>
              <a:rPr lang="pl-PL" altLang="pl-PL">
                <a:solidFill>
                  <a:schemeClr val="tx1"/>
                </a:solidFill>
              </a:rPr>
              <a:t>Treść skargi: Postać występująca w reklamie nosi wyraźnie wyeksponowaną plakietkę z tytułem "optyk". A przecież nie jest to optyk, lecz wynajęty aktor. Celowe wprowadzanie widza w błąd.„</a:t>
            </a:r>
          </a:p>
        </p:txBody>
      </p:sp>
      <p:sp>
        <p:nvSpPr>
          <p:cNvPr id="4" name="Rounded Rectangle 11266"/>
          <p:cNvSpPr>
            <a:spLocks noChangeArrowheads="1"/>
          </p:cNvSpPr>
          <p:nvPr/>
        </p:nvSpPr>
        <p:spPr bwMode="auto">
          <a:xfrm>
            <a:off x="900113" y="2997200"/>
            <a:ext cx="8072437" cy="2554288"/>
          </a:xfrm>
          <a:prstGeom prst="roundRect">
            <a:avLst>
              <a:gd name="adj" fmla="val 333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Tahom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2pPr>
            <a:lvl3pPr marL="11430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3pPr>
            <a:lvl4pPr marL="16002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4pPr>
            <a:lvl5pPr marL="20574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9pPr>
          </a:lstStyle>
          <a:p>
            <a:r>
              <a:rPr lang="pl-PL" altLang="pl-PL">
                <a:solidFill>
                  <a:schemeClr val="tx1"/>
                </a:solidFill>
              </a:rPr>
              <a:t>	Zespół Orzekający nie dopatrzył się w przedmiotowej reklamie naruszenia norm Kodeksu zarzucanych przez Skarżącego i uznał, że reklama była prowadzona w poczuciu odpowiedzialności społecznej oraz zgodnie z dobrymi obyczajami.</a:t>
            </a:r>
          </a:p>
          <a:p>
            <a:r>
              <a:rPr lang="pl-PL" altLang="pl-PL">
                <a:solidFill>
                  <a:schemeClr val="tx1"/>
                </a:solidFill>
              </a:rPr>
              <a:t/>
            </a:r>
            <a:br>
              <a:rPr lang="pl-PL" altLang="pl-PL">
                <a:solidFill>
                  <a:schemeClr val="tx1"/>
                </a:solidFill>
              </a:rPr>
            </a:br>
            <a:r>
              <a:rPr lang="pl-PL" altLang="pl-PL">
                <a:solidFill>
                  <a:schemeClr val="tx1"/>
                </a:solidFill>
              </a:rPr>
              <a:t>Zespół Orzekający, stwierdził również, że przekaz reklamowy nie wprowadzał w błąd i nie nadużywał zaufania odbiorców oraz nie wykorzystywał ich braku doświadczenia lub wiedzy.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1574800" y="549275"/>
            <a:ext cx="61118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pl-PL" altLang="pl-PL" b="1">
                <a:solidFill>
                  <a:srgbClr val="000000"/>
                </a:solidFill>
              </a:rPr>
              <a:t>Reklama suplementów </a:t>
            </a:r>
          </a:p>
        </p:txBody>
      </p:sp>
      <p:sp>
        <p:nvSpPr>
          <p:cNvPr id="29699" name="Rounded Rectangle 11266"/>
          <p:cNvSpPr>
            <a:spLocks noChangeArrowheads="1"/>
          </p:cNvSpPr>
          <p:nvPr/>
        </p:nvSpPr>
        <p:spPr bwMode="auto">
          <a:xfrm>
            <a:off x="595313" y="2708275"/>
            <a:ext cx="8072437" cy="369888"/>
          </a:xfrm>
          <a:prstGeom prst="roundRect">
            <a:avLst>
              <a:gd name="adj" fmla="val 33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Tahom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2pPr>
            <a:lvl3pPr marL="11430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3pPr>
            <a:lvl4pPr marL="16002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4pPr>
            <a:lvl5pPr marL="20574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Tx/>
              <a:buFont typeface="Arial" panose="020B0604020202020204" pitchFamily="34" charset="0"/>
              <a:buChar char="•"/>
            </a:pPr>
            <a:endParaRPr lang="pl-PL" altLang="pl-PL" sz="1800">
              <a:solidFill>
                <a:schemeClr val="tx1"/>
              </a:solidFill>
            </a:endParaRPr>
          </a:p>
        </p:txBody>
      </p:sp>
      <p:pic>
        <p:nvPicPr>
          <p:cNvPr id="29700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885825"/>
            <a:ext cx="5351462" cy="535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1574800" y="908050"/>
            <a:ext cx="61118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pl-PL" altLang="pl-PL" b="1">
                <a:solidFill>
                  <a:srgbClr val="000000"/>
                </a:solidFill>
              </a:rPr>
              <a:t>Reklama suplementów diety </a:t>
            </a:r>
          </a:p>
          <a:p>
            <a:pPr algn="ctr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pl-PL" altLang="pl-PL" b="1">
                <a:solidFill>
                  <a:srgbClr val="000000"/>
                </a:solidFill>
              </a:rPr>
              <a:t>Erekton</a:t>
            </a:r>
          </a:p>
        </p:txBody>
      </p:sp>
      <p:sp>
        <p:nvSpPr>
          <p:cNvPr id="30723" name="Rounded Rectangle 11266"/>
          <p:cNvSpPr>
            <a:spLocks noChangeArrowheads="1"/>
          </p:cNvSpPr>
          <p:nvPr/>
        </p:nvSpPr>
        <p:spPr bwMode="auto">
          <a:xfrm>
            <a:off x="971550" y="1412875"/>
            <a:ext cx="8072438" cy="3786188"/>
          </a:xfrm>
          <a:prstGeom prst="roundRect">
            <a:avLst>
              <a:gd name="adj" fmla="val 333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Tahom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2pPr>
            <a:lvl3pPr marL="11430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3pPr>
            <a:lvl4pPr marL="16002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4pPr>
            <a:lvl5pPr marL="20574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9pPr>
          </a:lstStyle>
          <a:p>
            <a:r>
              <a:rPr lang="pl-PL" altLang="pl-PL">
                <a:solidFill>
                  <a:schemeClr val="tx1"/>
                </a:solidFill>
              </a:rPr>
              <a:t>Treść skargi: Dyskryminacja ze względu na płeć." </a:t>
            </a:r>
          </a:p>
          <a:p>
            <a:r>
              <a:rPr lang="pl-PL" altLang="pl-PL">
                <a:solidFill>
                  <a:schemeClr val="tx1"/>
                </a:solidFill>
              </a:rPr>
              <a:t>Zespół Orzekający dopatrzył się w przedmiotowej reklamie naruszenia norm Kodeksu zarzucanych przez Skarżącą.</a:t>
            </a:r>
            <a:br>
              <a:rPr lang="pl-PL" altLang="pl-PL">
                <a:solidFill>
                  <a:schemeClr val="tx1"/>
                </a:solidFill>
              </a:rPr>
            </a:br>
            <a:r>
              <a:rPr lang="pl-PL" altLang="pl-PL">
                <a:solidFill>
                  <a:schemeClr val="tx1"/>
                </a:solidFill>
              </a:rPr>
              <a:t>Zdaniem Zespołu Orzekającego reklama nie była prowadzona w poczuciu odpowiedzialności społecznej oraz zgodnie z dobrymi obyczajami.</a:t>
            </a:r>
            <a:br>
              <a:rPr lang="pl-PL" altLang="pl-PL">
                <a:solidFill>
                  <a:schemeClr val="tx1"/>
                </a:solidFill>
              </a:rPr>
            </a:br>
            <a:r>
              <a:rPr lang="pl-PL" altLang="pl-PL">
                <a:solidFill>
                  <a:schemeClr val="tx1"/>
                </a:solidFill>
              </a:rPr>
              <a:t>Zespół Orzekający stwierdził również, że przedmiotowa reklama utrwala negatywne stereotypy poprzez przedmiotowe traktowanie kobiet. Zdaniem Zespołu Orzekającego wykorzystanie w przedmiotowej reklamie wizerunku nagiego kobiecego ciała, do reklamowania suplementu diety przeznaczonego dla mężczyzn, dyskryminuje kobiety.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3489"/>
          <p:cNvSpPr>
            <a:spLocks noChangeArrowheads="1"/>
          </p:cNvSpPr>
          <p:nvPr/>
        </p:nvSpPr>
        <p:spPr bwMode="auto">
          <a:xfrm>
            <a:off x="2916238" y="965200"/>
            <a:ext cx="32766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Tahom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ts val="2375"/>
              </a:lnSpc>
              <a:buClr>
                <a:srgbClr val="FFFFFF"/>
              </a:buClr>
              <a:buSzTx/>
              <a:buFont typeface="Siemens Sans"/>
              <a:buNone/>
            </a:pPr>
            <a:r>
              <a:rPr lang="pl-PL" altLang="pl-PL" b="1">
                <a:solidFill>
                  <a:schemeClr val="tx1"/>
                </a:solidFill>
              </a:rPr>
              <a:t>Idea samoregulacji</a:t>
            </a:r>
            <a:endParaRPr lang="en-US" altLang="pl-PL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TextBox 63490"/>
          <p:cNvSpPr txBox="1">
            <a:spLocks noChangeArrowheads="1"/>
          </p:cNvSpPr>
          <p:nvPr/>
        </p:nvSpPr>
        <p:spPr bwMode="auto">
          <a:xfrm>
            <a:off x="642938" y="1714500"/>
            <a:ext cx="8143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Tahom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2pPr>
            <a:lvl3pPr marL="11430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3pPr>
            <a:lvl4pPr marL="16002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4pPr>
            <a:lvl5pPr marL="20574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SzTx/>
              <a:buFontTx/>
              <a:buNone/>
            </a:pPr>
            <a:endParaRPr lang="pl-PL" altLang="pl-PL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8" name="Rectangle 63489"/>
          <p:cNvSpPr>
            <a:spLocks noChangeArrowheads="1"/>
          </p:cNvSpPr>
          <p:nvPr/>
        </p:nvSpPr>
        <p:spPr bwMode="auto">
          <a:xfrm>
            <a:off x="1042988" y="1989138"/>
            <a:ext cx="720090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Tahom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SzTx/>
              <a:buFont typeface="Times New Roman" panose="02020603050405020304" pitchFamily="18" charset="0"/>
              <a:buChar char="•"/>
            </a:pPr>
            <a:r>
              <a:rPr lang="pl-PL" altLang="pl-PL" sz="1800">
                <a:solidFill>
                  <a:schemeClr val="tx1"/>
                </a:solidFill>
              </a:rPr>
              <a:t> system dobrowolnego stosowania się do wspólnie ustalonych zasad </a:t>
            </a:r>
            <a:br>
              <a:rPr lang="pl-PL" altLang="pl-PL" sz="1800">
                <a:solidFill>
                  <a:schemeClr val="tx1"/>
                </a:solidFill>
              </a:rPr>
            </a:br>
            <a:r>
              <a:rPr lang="pl-PL" altLang="pl-PL" sz="1800">
                <a:solidFill>
                  <a:schemeClr val="tx1"/>
                </a:solidFill>
              </a:rPr>
              <a:t>– Kodeksu Etyki Reklamy</a:t>
            </a:r>
            <a:br>
              <a:rPr lang="pl-PL" altLang="pl-PL" sz="1800">
                <a:solidFill>
                  <a:schemeClr val="tx1"/>
                </a:solidFill>
              </a:rPr>
            </a:br>
            <a:endParaRPr lang="pl-PL" altLang="pl-PL" sz="18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SzTx/>
              <a:buFont typeface="Times New Roman" panose="02020603050405020304" pitchFamily="18" charset="0"/>
              <a:buChar char="•"/>
            </a:pPr>
            <a:r>
              <a:rPr lang="pl-PL" altLang="pl-PL" sz="1800">
                <a:solidFill>
                  <a:schemeClr val="tx1"/>
                </a:solidFill>
              </a:rPr>
              <a:t> nad przestrzeganiem Kodeksu czuwa Komisja Etyki Reklamy składająca się z przedstawicieli środowisk związanych z reklamą</a:t>
            </a:r>
            <a:br>
              <a:rPr lang="pl-PL" altLang="pl-PL" sz="1800">
                <a:solidFill>
                  <a:schemeClr val="tx1"/>
                </a:solidFill>
              </a:rPr>
            </a:br>
            <a:endParaRPr lang="pl-PL" altLang="pl-PL" sz="18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SzTx/>
              <a:buFont typeface="Times New Roman" panose="02020603050405020304" pitchFamily="18" charset="0"/>
              <a:buChar char="•"/>
            </a:pPr>
            <a:r>
              <a:rPr lang="pl-PL" altLang="pl-PL" sz="1800">
                <a:solidFill>
                  <a:schemeClr val="tx1"/>
                </a:solidFill>
              </a:rPr>
              <a:t> nieetyczny i nieuczciwy przekaz reklamowy jest piętnowany </a:t>
            </a:r>
            <a:br>
              <a:rPr lang="pl-PL" altLang="pl-PL" sz="1800">
                <a:solidFill>
                  <a:schemeClr val="tx1"/>
                </a:solidFill>
              </a:rPr>
            </a:br>
            <a:r>
              <a:rPr lang="pl-PL" altLang="pl-PL" sz="1800">
                <a:solidFill>
                  <a:schemeClr val="tx1"/>
                </a:solidFill>
              </a:rPr>
              <a:t>i eliminowany</a:t>
            </a:r>
            <a:br>
              <a:rPr lang="pl-PL" altLang="pl-PL" sz="1800">
                <a:solidFill>
                  <a:schemeClr val="tx1"/>
                </a:solidFill>
              </a:rPr>
            </a:br>
            <a:endParaRPr lang="pl-PL" altLang="pl-PL" sz="18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SzTx/>
              <a:buFont typeface="Times New Roman" panose="02020603050405020304" pitchFamily="18" charset="0"/>
              <a:buChar char="•"/>
            </a:pPr>
            <a:r>
              <a:rPr lang="pl-PL" altLang="pl-PL" sz="1800">
                <a:solidFill>
                  <a:schemeClr val="tx1"/>
                </a:solidFill>
              </a:rPr>
              <a:t> zapisy Kodeksu dostosowane są do realiów rynkowych oraz do oczekiwań firm i konsumentów</a:t>
            </a:r>
          </a:p>
          <a:p>
            <a:pPr>
              <a:lnSpc>
                <a:spcPct val="100000"/>
              </a:lnSpc>
              <a:spcBef>
                <a:spcPts val="600"/>
              </a:spcBef>
              <a:buSzTx/>
              <a:buFont typeface="Arial" panose="020B0604020202020204" pitchFamily="34" charset="0"/>
              <a:buChar char="•"/>
            </a:pPr>
            <a:endParaRPr lang="pl-PL" altLang="pl-PL" sz="18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rgbClr val="FFFFFF"/>
              </a:buClr>
              <a:buSzTx/>
              <a:buFontTx/>
              <a:buNone/>
            </a:pPr>
            <a:endParaRPr lang="pl-PL" altLang="pl-PL" sz="18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rgbClr val="FFFFFF"/>
              </a:buClr>
              <a:buSzTx/>
              <a:buFontTx/>
              <a:buNone/>
            </a:pPr>
            <a:endParaRPr lang="en-US" altLang="pl-PL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ounded Rectangle 14338"/>
          <p:cNvSpPr>
            <a:spLocks noChangeArrowheads="1"/>
          </p:cNvSpPr>
          <p:nvPr/>
        </p:nvSpPr>
        <p:spPr bwMode="auto">
          <a:xfrm>
            <a:off x="857250" y="4000500"/>
            <a:ext cx="7285038" cy="1323975"/>
          </a:xfrm>
          <a:prstGeom prst="roundRect">
            <a:avLst>
              <a:gd name="adj" fmla="val 33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Tahom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2pPr>
            <a:lvl3pPr marL="11430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3pPr>
            <a:lvl4pPr marL="16002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4pPr>
            <a:lvl5pPr marL="20574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pl-PL" altLang="pl-PL" b="1">
              <a:solidFill>
                <a:schemeClr val="tx1"/>
              </a:solidFill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pl-PL" altLang="pl-PL" b="1">
                <a:solidFill>
                  <a:schemeClr val="tx1"/>
                </a:solidFill>
                <a:cs typeface="Tahoma" panose="020B0604030504040204" pitchFamily="34" charset="0"/>
              </a:rPr>
              <a:t>Jacek Barankiewicz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pl-PL" altLang="pl-PL">
              <a:solidFill>
                <a:schemeClr val="tx1"/>
              </a:solidFill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pl-PL" altLang="pl-PL">
                <a:solidFill>
                  <a:schemeClr val="tx1"/>
                </a:solidFill>
                <a:cs typeface="Tahoma" panose="020B0604030504040204" pitchFamily="34" charset="0"/>
              </a:rPr>
              <a:t>j.barankiewicz@radareklamy.pl </a:t>
            </a:r>
          </a:p>
        </p:txBody>
      </p:sp>
      <p:sp>
        <p:nvSpPr>
          <p:cNvPr id="31747" name="Rectangle 14340"/>
          <p:cNvSpPr>
            <a:spLocks noChangeArrowheads="1"/>
          </p:cNvSpPr>
          <p:nvPr/>
        </p:nvSpPr>
        <p:spPr bwMode="auto">
          <a:xfrm>
            <a:off x="928688" y="2071688"/>
            <a:ext cx="73580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Tahom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Tx/>
            </a:pPr>
            <a:r>
              <a:rPr lang="pl-PL" altLang="pl-PL" sz="3600" b="1">
                <a:solidFill>
                  <a:schemeClr val="tx1"/>
                </a:solidFill>
              </a:rPr>
              <a:t>Dziękuję!</a:t>
            </a:r>
            <a:endParaRPr lang="pl-PL" altLang="pl-PL" sz="36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3489"/>
          <p:cNvSpPr>
            <a:spLocks noChangeArrowheads="1"/>
          </p:cNvSpPr>
          <p:nvPr/>
        </p:nvSpPr>
        <p:spPr bwMode="auto">
          <a:xfrm>
            <a:off x="2700338" y="1030288"/>
            <a:ext cx="32766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Tahom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ts val="2375"/>
              </a:lnSpc>
              <a:buClr>
                <a:srgbClr val="FFFFFF"/>
              </a:buClr>
              <a:buSzTx/>
              <a:buFont typeface="Siemens Sans"/>
              <a:buNone/>
            </a:pPr>
            <a:r>
              <a:rPr lang="pl-PL" altLang="pl-PL" b="1">
                <a:solidFill>
                  <a:schemeClr val="tx1"/>
                </a:solidFill>
              </a:rPr>
              <a:t>Ponad 10 lat działalności</a:t>
            </a:r>
            <a:endParaRPr lang="en-US" altLang="pl-PL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TextBox 63490"/>
          <p:cNvSpPr txBox="1">
            <a:spLocks noChangeArrowheads="1"/>
          </p:cNvSpPr>
          <p:nvPr/>
        </p:nvSpPr>
        <p:spPr bwMode="auto">
          <a:xfrm>
            <a:off x="642938" y="1714500"/>
            <a:ext cx="8143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Tahom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2pPr>
            <a:lvl3pPr marL="11430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3pPr>
            <a:lvl4pPr marL="16002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4pPr>
            <a:lvl5pPr marL="20574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SzTx/>
              <a:buFontTx/>
              <a:buNone/>
            </a:pPr>
            <a:endParaRPr lang="pl-PL" altLang="pl-PL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Rectangle 63489"/>
          <p:cNvSpPr>
            <a:spLocks noChangeArrowheads="1"/>
          </p:cNvSpPr>
          <p:nvPr/>
        </p:nvSpPr>
        <p:spPr bwMode="auto">
          <a:xfrm>
            <a:off x="935038" y="1714500"/>
            <a:ext cx="755967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Tahom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FFFFFF"/>
              </a:buClr>
              <a:buSzTx/>
              <a:buFont typeface="Siemens Sans"/>
              <a:buNone/>
            </a:pPr>
            <a:endParaRPr lang="en-GB" altLang="pl-PL" sz="18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SzTx/>
              <a:buFont typeface="Times New Roman" panose="02020603050405020304" pitchFamily="18" charset="0"/>
              <a:buChar char="•"/>
            </a:pPr>
            <a:r>
              <a:rPr lang="pl-PL" altLang="pl-PL" sz="1800">
                <a:solidFill>
                  <a:schemeClr val="tx1"/>
                </a:solidFill>
              </a:rPr>
              <a:t> blisko 16 tysięcy rozpatrzonych skarg</a:t>
            </a:r>
            <a:r>
              <a:rPr lang="en-GB" altLang="pl-PL" sz="1800">
                <a:solidFill>
                  <a:schemeClr val="tx1"/>
                </a:solidFill>
              </a:rPr>
              <a:t>, </a:t>
            </a:r>
            <a:r>
              <a:rPr lang="pl-PL" altLang="pl-PL" sz="1800">
                <a:solidFill>
                  <a:schemeClr val="tx1"/>
                </a:solidFill>
              </a:rPr>
              <a:t>ponad 1500 spraw</a:t>
            </a:r>
            <a:endParaRPr lang="en-GB" altLang="pl-PL" sz="18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SzTx/>
              <a:buFont typeface="Times New Roman" panose="02020603050405020304" pitchFamily="18" charset="0"/>
              <a:buChar char="•"/>
            </a:pPr>
            <a:r>
              <a:rPr lang="en-GB" altLang="pl-PL" sz="1800">
                <a:solidFill>
                  <a:schemeClr val="tx1"/>
                </a:solidFill>
              </a:rPr>
              <a:t> </a:t>
            </a:r>
            <a:r>
              <a:rPr lang="pl-PL" altLang="pl-PL" sz="1800">
                <a:solidFill>
                  <a:schemeClr val="tx1"/>
                </a:solidFill>
              </a:rPr>
              <a:t>współpraca z administracją publiczną oraz organizacjami pozarządowymi</a:t>
            </a:r>
            <a:endParaRPr lang="en-GB" altLang="pl-PL" sz="18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SzTx/>
              <a:buFont typeface="Times New Roman" panose="02020603050405020304" pitchFamily="18" charset="0"/>
              <a:buChar char="•"/>
            </a:pPr>
            <a:r>
              <a:rPr lang="en-GB" altLang="pl-PL" sz="1800">
                <a:solidFill>
                  <a:schemeClr val="tx1"/>
                </a:solidFill>
              </a:rPr>
              <a:t> </a:t>
            </a:r>
            <a:r>
              <a:rPr lang="pl-PL" altLang="pl-PL" sz="1800">
                <a:solidFill>
                  <a:schemeClr val="tx1"/>
                </a:solidFill>
              </a:rPr>
              <a:t>programy edukacyjne</a:t>
            </a:r>
            <a:endParaRPr lang="en-GB" altLang="pl-PL" sz="18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SzTx/>
              <a:buFont typeface="Times New Roman" panose="02020603050405020304" pitchFamily="18" charset="0"/>
              <a:buChar char="•"/>
            </a:pPr>
            <a:r>
              <a:rPr lang="en-GB" altLang="pl-PL" sz="1800">
                <a:solidFill>
                  <a:schemeClr val="tx1"/>
                </a:solidFill>
              </a:rPr>
              <a:t> </a:t>
            </a:r>
            <a:r>
              <a:rPr lang="pl-PL" altLang="pl-PL" sz="1800">
                <a:solidFill>
                  <a:schemeClr val="tx1"/>
                </a:solidFill>
              </a:rPr>
              <a:t>szkolenia dla branży reklamowej</a:t>
            </a:r>
          </a:p>
          <a:p>
            <a:pPr>
              <a:lnSpc>
                <a:spcPct val="100000"/>
              </a:lnSpc>
              <a:spcBef>
                <a:spcPct val="50000"/>
              </a:spcBef>
              <a:buSzTx/>
              <a:buFont typeface="Times New Roman" panose="02020603050405020304" pitchFamily="18" charset="0"/>
              <a:buChar char="•"/>
            </a:pPr>
            <a:r>
              <a:rPr lang="pl-PL" altLang="pl-PL" sz="1800">
                <a:solidFill>
                  <a:schemeClr val="tx1"/>
                </a:solidFill>
              </a:rPr>
              <a:t> współpraca międzynarodowa</a:t>
            </a:r>
            <a:endParaRPr lang="en-GB" altLang="pl-PL" sz="18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rgbClr val="FFFFFF"/>
              </a:buClr>
              <a:buSzTx/>
              <a:buFontTx/>
              <a:buNone/>
            </a:pPr>
            <a:endParaRPr lang="pl-PL" altLang="pl-PL" sz="180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buClr>
                <a:srgbClr val="FFFFFF"/>
              </a:buClr>
              <a:buSzTx/>
              <a:buFont typeface="Siemens Sans"/>
              <a:buNone/>
            </a:pPr>
            <a:endParaRPr lang="pl-PL" altLang="pl-PL" sz="16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rgbClr val="FFFFFF"/>
              </a:buClr>
              <a:buSzTx/>
              <a:buFontTx/>
              <a:buNone/>
            </a:pPr>
            <a:endParaRPr lang="en-US" altLang="pl-PL" sz="18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rgbClr val="FFFFFF"/>
              </a:buClr>
              <a:buSzTx/>
              <a:buFont typeface="Siemens Sans"/>
              <a:buNone/>
            </a:pPr>
            <a:endParaRPr lang="en-US" altLang="pl-PL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197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365625"/>
            <a:ext cx="216058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pole tekstowe 3"/>
          <p:cNvSpPr txBox="1">
            <a:spLocks noChangeArrowheads="1"/>
          </p:cNvSpPr>
          <p:nvPr/>
        </p:nvSpPr>
        <p:spPr bwMode="auto">
          <a:xfrm>
            <a:off x="935038" y="5229225"/>
            <a:ext cx="7524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Tahom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2pPr>
            <a:lvl3pPr marL="11430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3pPr>
            <a:lvl4pPr marL="16002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4pPr>
            <a:lvl5pPr marL="20574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pl-PL" sz="1800">
                <a:solidFill>
                  <a:schemeClr val="tx1"/>
                </a:solidFill>
              </a:rPr>
              <a:t>Rada Reklamy </a:t>
            </a:r>
            <a:r>
              <a:rPr lang="pl-PL" altLang="pl-PL" sz="1800">
                <a:solidFill>
                  <a:schemeClr val="tx1"/>
                </a:solidFill>
              </a:rPr>
              <a:t>jest członkiem </a:t>
            </a:r>
            <a:r>
              <a:rPr lang="en-US" altLang="pl-PL" sz="1800">
                <a:solidFill>
                  <a:schemeClr val="tx1"/>
                </a:solidFill>
              </a:rPr>
              <a:t>Europe</a:t>
            </a:r>
            <a:r>
              <a:rPr lang="pl-PL" altLang="pl-PL" sz="1800">
                <a:solidFill>
                  <a:schemeClr val="tx1"/>
                </a:solidFill>
              </a:rPr>
              <a:t>jskiego Stowarzyszenia Standardów Reklamowych</a:t>
            </a:r>
            <a:r>
              <a:rPr lang="en-US" altLang="pl-PL" sz="1800">
                <a:solidFill>
                  <a:schemeClr val="tx1"/>
                </a:solidFill>
              </a:rPr>
              <a:t> </a:t>
            </a:r>
            <a:r>
              <a:rPr lang="pl-PL" altLang="pl-PL" sz="1800">
                <a:solidFill>
                  <a:schemeClr val="tx1"/>
                </a:solidFill>
              </a:rPr>
              <a:t>EASA </a:t>
            </a:r>
            <a:r>
              <a:rPr lang="en-US" altLang="pl-PL" sz="1800">
                <a:solidFill>
                  <a:schemeClr val="tx1"/>
                </a:solidFill>
              </a:rPr>
              <a:t>Alliance.</a:t>
            </a:r>
            <a:endParaRPr lang="pl-PL" altLang="pl-PL" sz="18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pl-PL" altLang="pl-PL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"/>
          <p:cNvGrpSpPr>
            <a:grpSpLocks/>
          </p:cNvGrpSpPr>
          <p:nvPr/>
        </p:nvGrpSpPr>
        <p:grpSpPr bwMode="auto">
          <a:xfrm>
            <a:off x="539750" y="1557338"/>
            <a:ext cx="8305800" cy="3355975"/>
            <a:chOff x="407" y="786"/>
            <a:chExt cx="5140" cy="2012"/>
          </a:xfrm>
        </p:grpSpPr>
        <p:sp>
          <p:nvSpPr>
            <p:cNvPr id="10244" name="Rounded Rectangle 12290"/>
            <p:cNvSpPr>
              <a:spLocks noChangeArrowheads="1"/>
            </p:cNvSpPr>
            <p:nvPr/>
          </p:nvSpPr>
          <p:spPr bwMode="auto">
            <a:xfrm>
              <a:off x="1184" y="789"/>
              <a:ext cx="513" cy="300"/>
            </a:xfrm>
            <a:prstGeom prst="roundRect">
              <a:avLst>
                <a:gd name="adj" fmla="val 33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49263">
                <a:lnSpc>
                  <a:spcPts val="235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FFFFFF"/>
                  </a:solidFill>
                  <a:latin typeface="Tahoma" panose="020B0604030504040204" pitchFamily="34" charset="0"/>
                  <a:cs typeface="Lucida Sans Unicode" panose="020B0602030504020204" pitchFamily="34" charset="0"/>
                </a:defRPr>
              </a:lvl1pPr>
              <a:lvl2pPr marL="742950" indent="-285750" defTabSz="449263">
                <a:lnSpc>
                  <a:spcPts val="235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FFFFFF"/>
                  </a:solidFill>
                  <a:latin typeface="Siemens Sans"/>
                  <a:cs typeface="Lucida Sans Unicode" panose="020B0602030504020204" pitchFamily="34" charset="0"/>
                </a:defRPr>
              </a:lvl2pPr>
              <a:lvl3pPr marL="1143000" indent="-228600" defTabSz="449263">
                <a:lnSpc>
                  <a:spcPts val="235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FFFFFF"/>
                  </a:solidFill>
                  <a:latin typeface="Siemens Sans"/>
                  <a:cs typeface="Lucida Sans Unicode" panose="020B0602030504020204" pitchFamily="34" charset="0"/>
                </a:defRPr>
              </a:lvl3pPr>
              <a:lvl4pPr marL="1600200" indent="-228600" defTabSz="449263">
                <a:lnSpc>
                  <a:spcPts val="235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FFFFFF"/>
                  </a:solidFill>
                  <a:latin typeface="Siemens Sans"/>
                  <a:cs typeface="Lucida Sans Unicode" panose="020B0602030504020204" pitchFamily="34" charset="0"/>
                </a:defRPr>
              </a:lvl4pPr>
              <a:lvl5pPr marL="2057400" indent="-228600" defTabSz="449263">
                <a:lnSpc>
                  <a:spcPts val="235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FFFFFF"/>
                  </a:solidFill>
                  <a:latin typeface="Siemens Sans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FFFFFF"/>
                  </a:solidFill>
                  <a:latin typeface="Siemens Sans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FFFFFF"/>
                  </a:solidFill>
                  <a:latin typeface="Siemens Sans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FFFFFF"/>
                  </a:solidFill>
                  <a:latin typeface="Siemens Sans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FFFFFF"/>
                  </a:solidFill>
                  <a:latin typeface="Siemens Sans"/>
                  <a:cs typeface="Lucida Sans Unicode" panose="020B0602030504020204" pitchFamily="34" charset="0"/>
                </a:defRPr>
              </a:lvl9pPr>
            </a:lstStyle>
            <a:p>
              <a:pPr>
                <a:lnSpc>
                  <a:spcPct val="100000"/>
                </a:lnSpc>
                <a:buSzTx/>
              </a:pPr>
              <a:endParaRPr lang="pl-PL" altLang="pl-PL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45" name="Rounded Rectangle 9218"/>
            <p:cNvSpPr>
              <a:spLocks noChangeArrowheads="1"/>
            </p:cNvSpPr>
            <p:nvPr/>
          </p:nvSpPr>
          <p:spPr bwMode="auto">
            <a:xfrm>
              <a:off x="407" y="786"/>
              <a:ext cx="5140" cy="2012"/>
            </a:xfrm>
            <a:prstGeom prst="roundRect">
              <a:avLst>
                <a:gd name="adj" fmla="val 33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ts val="235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FFFFFF"/>
                  </a:solidFill>
                  <a:latin typeface="Tahoma" panose="020B060403050404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ts val="235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FFFFFF"/>
                  </a:solidFill>
                  <a:latin typeface="Siemens Sans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ts val="235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FFFFFF"/>
                  </a:solidFill>
                  <a:latin typeface="Siemens Sans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ts val="235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FFFFFF"/>
                  </a:solidFill>
                  <a:latin typeface="Siemens Sans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ts val="235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FFFFFF"/>
                  </a:solidFill>
                  <a:latin typeface="Siemens Sans"/>
                  <a:cs typeface="Lucida Sans Unicode" panose="020B0602030504020204" pitchFamily="34" charset="0"/>
                </a:defRPr>
              </a:lvl5pPr>
              <a:lvl6pPr marL="25146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FFFFFF"/>
                  </a:solidFill>
                  <a:latin typeface="Siemens Sans"/>
                  <a:cs typeface="Lucida Sans Unicode" panose="020B0602030504020204" pitchFamily="34" charset="0"/>
                </a:defRPr>
              </a:lvl6pPr>
              <a:lvl7pPr marL="29718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FFFFFF"/>
                  </a:solidFill>
                  <a:latin typeface="Siemens Sans"/>
                  <a:cs typeface="Lucida Sans Unicode" panose="020B0602030504020204" pitchFamily="34" charset="0"/>
                </a:defRPr>
              </a:lvl7pPr>
              <a:lvl8pPr marL="34290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FFFFFF"/>
                  </a:solidFill>
                  <a:latin typeface="Siemens Sans"/>
                  <a:cs typeface="Lucida Sans Unicode" panose="020B0602030504020204" pitchFamily="34" charset="0"/>
                </a:defRPr>
              </a:lvl8pPr>
              <a:lvl9pPr marL="3886200" indent="-228600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FFFFFF"/>
                  </a:solidFill>
                  <a:latin typeface="Siemens Sans"/>
                  <a:cs typeface="Lucida Sans Unicode" panose="020B0602030504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</a:pPr>
              <a:endParaRPr lang="pl-PL" altLang="pl-PL"/>
            </a:p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 typeface="Times New Roman" panose="02020603050405020304" pitchFamily="18" charset="0"/>
                <a:buChar char="•"/>
              </a:pPr>
              <a:r>
                <a:rPr lang="pl-PL" altLang="pl-PL"/>
                <a:t> </a:t>
              </a:r>
              <a:r>
                <a:rPr lang="pl-PL" altLang="pl-PL" sz="1800">
                  <a:solidFill>
                    <a:schemeClr val="tx1"/>
                  </a:solidFill>
                </a:rPr>
                <a:t>zbiór przepisów określających standardy reklamy</a:t>
              </a:r>
            </a:p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 typeface="Times New Roman" panose="02020603050405020304" pitchFamily="18" charset="0"/>
                <a:buChar char="•"/>
              </a:pPr>
              <a:r>
                <a:rPr lang="pl-PL" altLang="pl-PL" sz="1800">
                  <a:solidFill>
                    <a:schemeClr val="tx1"/>
                  </a:solidFill>
                </a:rPr>
                <a:t> obejmuje całą komunikację komercyjną uwzględniając specyfikę mediów</a:t>
              </a:r>
            </a:p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 typeface="Times New Roman" panose="02020603050405020304" pitchFamily="18" charset="0"/>
                <a:buChar char="•"/>
              </a:pPr>
              <a:r>
                <a:rPr lang="pl-PL" altLang="pl-PL" sz="1800">
                  <a:solidFill>
                    <a:schemeClr val="tx1"/>
                  </a:solidFill>
                </a:rPr>
                <a:t> stawia wyraźne granice dozwolonych działań w zakresie reklamy</a:t>
              </a:r>
            </a:p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 typeface="Times New Roman" panose="02020603050405020304" pitchFamily="18" charset="0"/>
                <a:buChar char="•"/>
              </a:pPr>
              <a:r>
                <a:rPr lang="pl-PL" altLang="pl-PL" sz="1800">
                  <a:solidFill>
                    <a:schemeClr val="tx1"/>
                  </a:solidFill>
                </a:rPr>
                <a:t> promuje etyczne działania w dziedzinie reklamy</a:t>
              </a:r>
            </a:p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 typeface="Times New Roman" panose="02020603050405020304" pitchFamily="18" charset="0"/>
                <a:buChar char="•"/>
              </a:pPr>
              <a:r>
                <a:rPr lang="pl-PL" altLang="pl-PL" sz="1800">
                  <a:solidFill>
                    <a:schemeClr val="tx1"/>
                  </a:solidFill>
                </a:rPr>
                <a:t> odpowiada na wyzwania stawiane przez zmieniający się dynamicznie rynek</a:t>
              </a:r>
            </a:p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 typeface="Times New Roman" panose="02020603050405020304" pitchFamily="18" charset="0"/>
                <a:buChar char="•"/>
              </a:pPr>
              <a:r>
                <a:rPr lang="pl-PL" altLang="pl-PL" sz="1800">
                  <a:solidFill>
                    <a:schemeClr val="tx1"/>
                  </a:solidFill>
                </a:rPr>
                <a:t> zawiera dedykowane rozwiązania branżowe</a:t>
              </a:r>
            </a:p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 typeface="Times New Roman" panose="02020603050405020304" pitchFamily="18" charset="0"/>
                <a:buChar char="•"/>
              </a:pPr>
              <a:r>
                <a:rPr lang="pl-PL" altLang="pl-PL" sz="1800">
                  <a:solidFill>
                    <a:schemeClr val="tx1"/>
                  </a:solidFill>
                </a:rPr>
                <a:t> jest regularnie przeglądany i aktualizowany w miarę potrzeb</a:t>
              </a:r>
            </a:p>
          </p:txBody>
        </p:sp>
      </p:grpSp>
      <p:sp>
        <p:nvSpPr>
          <p:cNvPr id="10243" name="Rectangle 9220"/>
          <p:cNvSpPr>
            <a:spLocks noChangeArrowheads="1"/>
          </p:cNvSpPr>
          <p:nvPr/>
        </p:nvSpPr>
        <p:spPr bwMode="auto">
          <a:xfrm>
            <a:off x="2397125" y="881063"/>
            <a:ext cx="41529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Tahom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ts val="2375"/>
              </a:lnSpc>
              <a:buClr>
                <a:srgbClr val="FFFFFF"/>
              </a:buClr>
              <a:buSzTx/>
              <a:buFont typeface="Siemens Sans"/>
              <a:buNone/>
            </a:pPr>
            <a:r>
              <a:rPr lang="pl-PL" altLang="pl-PL" b="1">
                <a:solidFill>
                  <a:schemeClr val="tx1"/>
                </a:solidFill>
              </a:rPr>
              <a:t>Kodeks Etyki Reklamy</a:t>
            </a:r>
            <a:endParaRPr lang="pl-PL" altLang="pl-PL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3312"/>
          <p:cNvSpPr>
            <a:spLocks noChangeArrowheads="1"/>
          </p:cNvSpPr>
          <p:nvPr/>
        </p:nvSpPr>
        <p:spPr bwMode="auto">
          <a:xfrm>
            <a:off x="2843213" y="981075"/>
            <a:ext cx="3128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Tahom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SzTx/>
            </a:pPr>
            <a:r>
              <a:rPr lang="pl-PL" altLang="pl-PL" b="1">
                <a:solidFill>
                  <a:schemeClr val="tx1"/>
                </a:solidFill>
                <a:cs typeface="Tahoma" panose="020B0604030504040204" pitchFamily="34" charset="0"/>
              </a:rPr>
              <a:t>Komisja Etyki Reklamy</a:t>
            </a:r>
          </a:p>
        </p:txBody>
      </p:sp>
      <p:sp>
        <p:nvSpPr>
          <p:cNvPr id="12291" name="Rectangle 13313"/>
          <p:cNvSpPr>
            <a:spLocks noChangeArrowheads="1"/>
          </p:cNvSpPr>
          <p:nvPr/>
        </p:nvSpPr>
        <p:spPr bwMode="auto">
          <a:xfrm>
            <a:off x="468313" y="2133600"/>
            <a:ext cx="8358187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Tahom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SzTx/>
            </a:pPr>
            <a:r>
              <a:rPr lang="pl-PL" altLang="pl-PL" sz="1800">
                <a:solidFill>
                  <a:schemeClr val="tx1"/>
                </a:solidFill>
                <a:cs typeface="Tahoma" panose="020B0604030504040204" pitchFamily="34" charset="0"/>
              </a:rPr>
              <a:t>Komisja Etyki Reklamy jest organem rozstrzygającym o zgodności przekazów reklamowych z Kodeksem Etyki Reklamy.</a:t>
            </a:r>
          </a:p>
          <a:p>
            <a:pPr>
              <a:lnSpc>
                <a:spcPct val="100000"/>
              </a:lnSpc>
              <a:buSzTx/>
            </a:pPr>
            <a:endParaRPr lang="pl-PL" altLang="pl-PL" sz="1800">
              <a:solidFill>
                <a:schemeClr val="tx1"/>
              </a:solidFill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buSzTx/>
            </a:pPr>
            <a:r>
              <a:rPr lang="pl-PL" altLang="pl-PL" sz="1800">
                <a:solidFill>
                  <a:schemeClr val="tx1"/>
                </a:solidFill>
                <a:cs typeface="Tahoma" panose="020B0604030504040204" pitchFamily="34" charset="0"/>
              </a:rPr>
              <a:t>30 arbitrów powoływanych jest przez przedstawicieli trzech środowisk związanych z reklamą: reklamodawców, media oraz agencje reklamowe.</a:t>
            </a:r>
          </a:p>
          <a:p>
            <a:pPr>
              <a:lnSpc>
                <a:spcPct val="100000"/>
              </a:lnSpc>
              <a:buSzTx/>
            </a:pPr>
            <a:endParaRPr lang="pl-PL" altLang="pl-PL" sz="1800">
              <a:solidFill>
                <a:schemeClr val="tx1"/>
              </a:solidFill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buSzTx/>
            </a:pPr>
            <a:r>
              <a:rPr lang="pl-PL" altLang="pl-PL" sz="1800">
                <a:solidFill>
                  <a:schemeClr val="tx1"/>
                </a:solidFill>
                <a:cs typeface="Tahoma" panose="020B0604030504040204" pitchFamily="34" charset="0"/>
              </a:rPr>
              <a:t>30 proc. KER to arbitrzy niezależni.</a:t>
            </a:r>
          </a:p>
          <a:p>
            <a:pPr>
              <a:lnSpc>
                <a:spcPct val="100000"/>
              </a:lnSpc>
              <a:buSzTx/>
            </a:pPr>
            <a:endParaRPr lang="pl-PL" altLang="pl-PL" sz="1800">
              <a:solidFill>
                <a:schemeClr val="tx1"/>
              </a:solidFill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buSzTx/>
            </a:pPr>
            <a:r>
              <a:rPr lang="pl-PL" altLang="pl-PL" sz="1800">
                <a:solidFill>
                  <a:schemeClr val="tx1"/>
                </a:solidFill>
                <a:cs typeface="Tahoma" panose="020B0604030504040204" pitchFamily="34" charset="0"/>
              </a:rPr>
              <a:t>Osoby zasiadające w KER są ekspertami w dziedzinie reklamy, mediów oraz marketingu.</a:t>
            </a:r>
          </a:p>
          <a:p>
            <a:pPr>
              <a:lnSpc>
                <a:spcPct val="100000"/>
              </a:lnSpc>
              <a:buSzTx/>
            </a:pPr>
            <a:endParaRPr lang="pl-PL" altLang="pl-PL" sz="1800">
              <a:solidFill>
                <a:schemeClr val="tx1"/>
              </a:solidFill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2484438" y="981075"/>
            <a:ext cx="41529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pl-PL" altLang="pl-PL" b="1">
                <a:solidFill>
                  <a:srgbClr val="000000"/>
                </a:solidFill>
              </a:rPr>
              <a:t>Skargi 2006-2015</a:t>
            </a:r>
          </a:p>
        </p:txBody>
      </p:sp>
      <p:graphicFrame>
        <p:nvGraphicFramePr>
          <p:cNvPr id="14339" name="Object 2"/>
          <p:cNvGraphicFramePr>
            <a:graphicFrameLocks noChangeAspect="1"/>
          </p:cNvGraphicFramePr>
          <p:nvPr/>
        </p:nvGraphicFramePr>
        <p:xfrm>
          <a:off x="896938" y="1627188"/>
          <a:ext cx="7215187" cy="425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Wykres" r:id="rId6" imgW="7218290" imgH="4261473" progId="Excel.Chart.8">
                  <p:embed/>
                </p:oleObj>
              </mc:Choice>
              <mc:Fallback>
                <p:oleObj name="Wykres" r:id="rId6" imgW="7218290" imgH="4261473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8" y="1627188"/>
                        <a:ext cx="7215187" cy="425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2500313" y="857250"/>
            <a:ext cx="41529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pl-PL" altLang="pl-PL" b="1">
                <a:solidFill>
                  <a:srgbClr val="000000"/>
                </a:solidFill>
              </a:rPr>
              <a:t>Sprawy</a:t>
            </a:r>
          </a:p>
        </p:txBody>
      </p:sp>
      <p:graphicFrame>
        <p:nvGraphicFramePr>
          <p:cNvPr id="16387" name="Object 2"/>
          <p:cNvGraphicFramePr>
            <a:graphicFrameLocks noChangeAspect="1"/>
          </p:cNvGraphicFramePr>
          <p:nvPr/>
        </p:nvGraphicFramePr>
        <p:xfrm>
          <a:off x="1179513" y="1865313"/>
          <a:ext cx="6796087" cy="415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Wykres" r:id="rId5" imgW="6803726" imgH="4157832" progId="Excel.Chart.8">
                  <p:embed/>
                </p:oleObj>
              </mc:Choice>
              <mc:Fallback>
                <p:oleObj name="Wykres" r:id="rId5" imgW="6803726" imgH="4157832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513" y="1865313"/>
                        <a:ext cx="6796087" cy="415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2555875" y="1196975"/>
            <a:ext cx="41529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pl-PL" altLang="pl-PL" b="1">
                <a:solidFill>
                  <a:srgbClr val="000000"/>
                </a:solidFill>
              </a:rPr>
              <a:t>Kodeksy branżowe</a:t>
            </a:r>
          </a:p>
        </p:txBody>
      </p:sp>
      <p:sp>
        <p:nvSpPr>
          <p:cNvPr id="18435" name="Rounded Rectangle 11266"/>
          <p:cNvSpPr>
            <a:spLocks noChangeArrowheads="1"/>
          </p:cNvSpPr>
          <p:nvPr/>
        </p:nvSpPr>
        <p:spPr bwMode="auto">
          <a:xfrm>
            <a:off x="595313" y="2030413"/>
            <a:ext cx="8072437" cy="1508125"/>
          </a:xfrm>
          <a:prstGeom prst="roundRect">
            <a:avLst>
              <a:gd name="adj" fmla="val 33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Tahom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2pPr>
            <a:lvl3pPr marL="11430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3pPr>
            <a:lvl4pPr marL="16002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4pPr>
            <a:lvl5pPr marL="20574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Tx/>
              <a:buFont typeface="Times New Roman" panose="02020603050405020304" pitchFamily="18" charset="0"/>
              <a:buChar char="•"/>
            </a:pPr>
            <a:r>
              <a:rPr lang="pl-PL" altLang="pl-PL">
                <a:solidFill>
                  <a:schemeClr val="tx1"/>
                </a:solidFill>
              </a:rPr>
              <a:t> </a:t>
            </a:r>
            <a:r>
              <a:rPr lang="pl-PL" altLang="pl-PL" sz="1800">
                <a:solidFill>
                  <a:schemeClr val="tx1"/>
                </a:solidFill>
              </a:rPr>
              <a:t>W ramach Kodeksu Etyki Reklamy dodatkowo ujęte są kodeksy branżowe.</a:t>
            </a:r>
          </a:p>
          <a:p>
            <a:pPr>
              <a:lnSpc>
                <a:spcPct val="100000"/>
              </a:lnSpc>
              <a:spcBef>
                <a:spcPct val="50000"/>
              </a:spcBef>
              <a:buSzTx/>
              <a:buFont typeface="Times New Roman" panose="02020603050405020304" pitchFamily="18" charset="0"/>
              <a:buChar char="•"/>
            </a:pPr>
            <a:r>
              <a:rPr lang="pl-PL" altLang="pl-PL" sz="1800">
                <a:solidFill>
                  <a:schemeClr val="tx1"/>
                </a:solidFill>
              </a:rPr>
              <a:t> Obecnie w Kodeksie funkcjonują zapisy dotyczące reklamy piwa, a także żywności skierowanej do dzieci – załączniki 1 i 2 do Kodeksu.</a:t>
            </a:r>
          </a:p>
          <a:p>
            <a:pPr>
              <a:lnSpc>
                <a:spcPct val="100000"/>
              </a:lnSpc>
              <a:spcBef>
                <a:spcPct val="50000"/>
              </a:spcBef>
              <a:buSzTx/>
              <a:buFont typeface="Times New Roman" panose="02020603050405020304" pitchFamily="18" charset="0"/>
              <a:buChar char="•"/>
            </a:pPr>
            <a:endParaRPr lang="pl-PL" altLang="pl-PL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2555875" y="765175"/>
            <a:ext cx="41529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pl-PL" altLang="pl-PL" b="1">
                <a:solidFill>
                  <a:srgbClr val="000000"/>
                </a:solidFill>
              </a:rPr>
              <a:t>Skuteczna samoregulacja</a:t>
            </a:r>
          </a:p>
        </p:txBody>
      </p:sp>
      <p:sp>
        <p:nvSpPr>
          <p:cNvPr id="19459" name="Rounded Rectangle 11266"/>
          <p:cNvSpPr>
            <a:spLocks noChangeArrowheads="1"/>
          </p:cNvSpPr>
          <p:nvPr/>
        </p:nvSpPr>
        <p:spPr bwMode="auto">
          <a:xfrm>
            <a:off x="323850" y="1598613"/>
            <a:ext cx="8343900" cy="1646237"/>
          </a:xfrm>
          <a:prstGeom prst="roundRect">
            <a:avLst>
              <a:gd name="adj" fmla="val 33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Tahom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2pPr>
            <a:lvl3pPr marL="11430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3pPr>
            <a:lvl4pPr marL="16002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4pPr>
            <a:lvl5pPr marL="20574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Tx/>
              <a:buFont typeface="Times New Roman" panose="02020603050405020304" pitchFamily="18" charset="0"/>
              <a:buChar char="•"/>
            </a:pPr>
            <a:r>
              <a:rPr lang="pl-PL" altLang="pl-PL">
                <a:solidFill>
                  <a:schemeClr val="tx1"/>
                </a:solidFill>
              </a:rPr>
              <a:t> Powszechność		- jaka część branży uznaje samoregulację</a:t>
            </a:r>
          </a:p>
          <a:p>
            <a:pPr>
              <a:lnSpc>
                <a:spcPct val="100000"/>
              </a:lnSpc>
              <a:spcBef>
                <a:spcPct val="50000"/>
              </a:spcBef>
              <a:buSzTx/>
              <a:buFont typeface="Times New Roman" panose="02020603050405020304" pitchFamily="18" charset="0"/>
              <a:buChar char="•"/>
            </a:pPr>
            <a:r>
              <a:rPr lang="pl-PL" altLang="pl-PL" sz="1800">
                <a:solidFill>
                  <a:schemeClr val="tx1"/>
                </a:solidFill>
              </a:rPr>
              <a:t> Niezależność		- czy biznes ma wpływ na orzecznictwo</a:t>
            </a:r>
          </a:p>
          <a:p>
            <a:pPr>
              <a:lnSpc>
                <a:spcPct val="100000"/>
              </a:lnSpc>
              <a:spcBef>
                <a:spcPct val="50000"/>
              </a:spcBef>
              <a:buSzTx/>
              <a:buFont typeface="Times New Roman" panose="02020603050405020304" pitchFamily="18" charset="0"/>
              <a:buChar char="•"/>
            </a:pPr>
            <a:r>
              <a:rPr lang="pl-PL" altLang="pl-PL" sz="1800">
                <a:solidFill>
                  <a:schemeClr val="tx1"/>
                </a:solidFill>
              </a:rPr>
              <a:t> Siła merytoryczna	- fachowość merytoryczna i prawna</a:t>
            </a:r>
          </a:p>
          <a:p>
            <a:pPr>
              <a:lnSpc>
                <a:spcPct val="100000"/>
              </a:lnSpc>
              <a:spcBef>
                <a:spcPct val="50000"/>
              </a:spcBef>
              <a:buSzTx/>
              <a:buFont typeface="Times New Roman" panose="02020603050405020304" pitchFamily="18" charset="0"/>
              <a:buChar char="•"/>
            </a:pPr>
            <a:r>
              <a:rPr lang="pl-PL" altLang="pl-PL" sz="1800">
                <a:solidFill>
                  <a:schemeClr val="tx1"/>
                </a:solidFill>
              </a:rPr>
              <a:t> Jasność kryteriów 	- np. kryteria żywieniowe  </a:t>
            </a:r>
          </a:p>
        </p:txBody>
      </p:sp>
      <p:sp>
        <p:nvSpPr>
          <p:cNvPr id="6" name="Rounded Rectangle 11266"/>
          <p:cNvSpPr>
            <a:spLocks noChangeArrowheads="1"/>
          </p:cNvSpPr>
          <p:nvPr/>
        </p:nvSpPr>
        <p:spPr bwMode="auto">
          <a:xfrm>
            <a:off x="476250" y="3725863"/>
            <a:ext cx="8343900" cy="1323975"/>
          </a:xfrm>
          <a:prstGeom prst="roundRect">
            <a:avLst>
              <a:gd name="adj" fmla="val 333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Tahom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2pPr>
            <a:lvl3pPr marL="11430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3pPr>
            <a:lvl4pPr marL="16002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4pPr>
            <a:lvl5pPr marL="20574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Tx/>
            </a:pPr>
            <a:r>
              <a:rPr lang="pl-PL" altLang="pl-PL">
                <a:solidFill>
                  <a:schemeClr val="tx1"/>
                </a:solidFill>
              </a:rPr>
              <a:t>Samoregulacja ma sens i szanse powodzenia jeśli:</a:t>
            </a:r>
          </a:p>
          <a:p>
            <a:pPr>
              <a:lnSpc>
                <a:spcPct val="100000"/>
              </a:lnSpc>
              <a:spcBef>
                <a:spcPct val="50000"/>
              </a:spcBef>
              <a:buSzTx/>
              <a:buFont typeface="Arial" panose="020B0604020202020204" pitchFamily="34" charset="0"/>
              <a:buChar char="•"/>
            </a:pPr>
            <a:r>
              <a:rPr lang="pl-PL" altLang="pl-PL">
                <a:solidFill>
                  <a:schemeClr val="tx1"/>
                </a:solidFill>
              </a:rPr>
              <a:t>rozwiązuje istotne problemy konsumentów</a:t>
            </a:r>
          </a:p>
          <a:p>
            <a:pPr>
              <a:lnSpc>
                <a:spcPct val="100000"/>
              </a:lnSpc>
              <a:spcBef>
                <a:spcPct val="50000"/>
              </a:spcBef>
              <a:buSzTx/>
              <a:buFont typeface="Arial" panose="020B0604020202020204" pitchFamily="34" charset="0"/>
              <a:buChar char="•"/>
            </a:pPr>
            <a:r>
              <a:rPr lang="pl-PL" altLang="pl-PL">
                <a:solidFill>
                  <a:schemeClr val="tx1"/>
                </a:solidFill>
              </a:rPr>
              <a:t>wykracza poza zakres regulacji lub zakres stosowania prawa</a:t>
            </a:r>
          </a:p>
        </p:txBody>
      </p:sp>
      <p:sp>
        <p:nvSpPr>
          <p:cNvPr id="7" name="Rounded Rectangle 11266"/>
          <p:cNvSpPr>
            <a:spLocks noChangeArrowheads="1"/>
          </p:cNvSpPr>
          <p:nvPr/>
        </p:nvSpPr>
        <p:spPr bwMode="auto">
          <a:xfrm>
            <a:off x="468313" y="5273675"/>
            <a:ext cx="8343900" cy="400050"/>
          </a:xfrm>
          <a:prstGeom prst="roundRect">
            <a:avLst>
              <a:gd name="adj" fmla="val 333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Tahom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2pPr>
            <a:lvl3pPr marL="11430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3pPr>
            <a:lvl4pPr marL="16002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4pPr>
            <a:lvl5pPr marL="2057400" indent="-228600">
              <a:lnSpc>
                <a:spcPts val="235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Siemens Sans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SzTx/>
            </a:pPr>
            <a:r>
              <a:rPr lang="pl-PL" altLang="pl-PL">
                <a:solidFill>
                  <a:schemeClr val="tx1"/>
                </a:solidFill>
              </a:rPr>
              <a:t>Samoregulacja a koregulacja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3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Siemens Sans"/>
        <a:ea typeface="Lucida Sans Unicode"/>
        <a:cs typeface="Lucida Sans Unicode"/>
      </a:majorFont>
      <a:minorFont>
        <a:latin typeface="Tahoma"/>
        <a:ea typeface="Lucida Sans Unicode"/>
        <a:cs typeface="Lucida Sans Unicode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7134</TotalTime>
  <Words>628</Words>
  <Application>Microsoft Office PowerPoint</Application>
  <PresentationFormat>Pokaz na ekranie (4:3)</PresentationFormat>
  <Paragraphs>110</Paragraphs>
  <Slides>20</Slides>
  <Notes>9</Notes>
  <HiddenSlides>1</HiddenSlides>
  <MMClips>2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8" baseType="lpstr">
      <vt:lpstr>Times New Roman</vt:lpstr>
      <vt:lpstr>Lucida Sans Unicode</vt:lpstr>
      <vt:lpstr>Arial</vt:lpstr>
      <vt:lpstr>Siemens Sans</vt:lpstr>
      <vt:lpstr>Tahoma</vt:lpstr>
      <vt:lpstr>Calibri</vt:lpstr>
      <vt:lpstr>3_Motyw pakietu Office</vt:lpstr>
      <vt:lpstr>Wykres programu Microsoft Excel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Samoregulacja rynku reklamowego w Polsce</dc:title>
  <dc:creator>K. Drozdowski</dc:creator>
  <cp:lastModifiedBy>Tomasz Nastulak</cp:lastModifiedBy>
  <cp:revision>347</cp:revision>
  <cp:lastPrinted>2014-11-04T13:42:05Z</cp:lastPrinted>
  <dcterms:modified xsi:type="dcterms:W3CDTF">2017-02-17T15:45:27Z</dcterms:modified>
</cp:coreProperties>
</file>